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0" r:id="rId4"/>
    <p:sldId id="281" r:id="rId5"/>
    <p:sldId id="259" r:id="rId6"/>
    <p:sldId id="296" r:id="rId7"/>
    <p:sldId id="260" r:id="rId8"/>
    <p:sldId id="261" r:id="rId9"/>
    <p:sldId id="295" r:id="rId10"/>
    <p:sldId id="263" r:id="rId11"/>
    <p:sldId id="264" r:id="rId12"/>
    <p:sldId id="265" r:id="rId13"/>
    <p:sldId id="294" r:id="rId14"/>
    <p:sldId id="267" r:id="rId15"/>
    <p:sldId id="268" r:id="rId16"/>
    <p:sldId id="289" r:id="rId17"/>
    <p:sldId id="269" r:id="rId18"/>
    <p:sldId id="282" r:id="rId19"/>
    <p:sldId id="270" r:id="rId20"/>
    <p:sldId id="272" r:id="rId21"/>
    <p:sldId id="274" r:id="rId22"/>
    <p:sldId id="292" r:id="rId23"/>
    <p:sldId id="276" r:id="rId24"/>
    <p:sldId id="293" r:id="rId25"/>
    <p:sldId id="278" r:id="rId26"/>
    <p:sldId id="27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oundtripDataSignature="AMtx7mhhRZLxL8UN/p8fS8jAIT4LbqLGBA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VIER Nicolas" initials="BN" lastIdx="39" clrIdx="0">
    <p:extLst>
      <p:ext uri="{19B8F6BF-5375-455C-9EA6-DF929625EA0E}">
        <p15:presenceInfo xmlns:p15="http://schemas.microsoft.com/office/powerpoint/2012/main" userId="S-1-5-21-4211715942-2152379846-3686610029-15418" providerId="AD"/>
      </p:ext>
    </p:extLst>
  </p:cmAuthor>
  <p:cmAuthor id="2" name="LIURETTE Delphine" initials="LD" lastIdx="41" clrIdx="1">
    <p:extLst>
      <p:ext uri="{19B8F6BF-5375-455C-9EA6-DF929625EA0E}">
        <p15:presenceInfo xmlns:p15="http://schemas.microsoft.com/office/powerpoint/2012/main" userId="S-1-5-21-4211715942-2152379846-3686610029-3138" providerId="AD"/>
      </p:ext>
    </p:extLst>
  </p:cmAuthor>
  <p:cmAuthor id="3" name="Agathe MAIRET" initials="AM" lastIdx="25" clrIdx="2">
    <p:extLst>
      <p:ext uri="{19B8F6BF-5375-455C-9EA6-DF929625EA0E}">
        <p15:presenceInfo xmlns:p15="http://schemas.microsoft.com/office/powerpoint/2012/main" userId="S::a.mairet@highco.com::b11460f1-67ab-483e-8c28-b91d1d36cc35" providerId="AD"/>
      </p:ext>
    </p:extLst>
  </p:cmAuthor>
  <p:cmAuthor id="4" name="RIMEDI Graziella" initials="RG" lastIdx="4" clrIdx="3">
    <p:extLst>
      <p:ext uri="{19B8F6BF-5375-455C-9EA6-DF929625EA0E}">
        <p15:presenceInfo xmlns:p15="http://schemas.microsoft.com/office/powerpoint/2012/main" userId="S-1-5-21-4211715942-2152379846-3686610029-15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EAA"/>
    <a:srgbClr val="3C1E48"/>
    <a:srgbClr val="EF6E49"/>
    <a:srgbClr val="F29DD6"/>
    <a:srgbClr val="FF5900"/>
    <a:srgbClr val="08436F"/>
    <a:srgbClr val="6DA1BB"/>
    <a:srgbClr val="81A6E2"/>
    <a:srgbClr val="E1EBF9"/>
    <a:srgbClr val="ADB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F72BF-7E92-8E4B-9890-F06896238BAC}" v="2" dt="2022-06-15T07:38:31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/>
    <p:restoredTop sz="94708"/>
  </p:normalViewPr>
  <p:slideViewPr>
    <p:cSldViewPr snapToGrid="0">
      <p:cViewPr>
        <p:scale>
          <a:sx n="77" d="100"/>
          <a:sy n="77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9718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499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af217626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1af217626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af217626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1af217626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08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af2176263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11af217626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af217626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11af21762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5577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24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517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acefd2c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11acefd2c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495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015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235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2354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learning-lopcommerc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www.instagram.com/reel/CVxGcEnN_K1/?igshid=YmMyMTA2M2Y=" TargetMode="External"/><Relationship Id="rId7" Type="http://schemas.openxmlformats.org/officeDocument/2006/relationships/hyperlink" Target="http://www.youtube.com/watch?v=ux_vmI-7wi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reel/CbpKMLBNmo-/?igshid=YmMyMTA2M2Y=" TargetMode="External"/><Relationship Id="rId5" Type="http://schemas.openxmlformats.org/officeDocument/2006/relationships/hyperlink" Target="https://www.instagram.com/reel/Cbh8H6eJe3x/?igshid=YmMyMTA2M2Y=" TargetMode="External"/><Relationship Id="rId4" Type="http://schemas.openxmlformats.org/officeDocument/2006/relationships/hyperlink" Target="https://www.instagram.com/reel/CbGTNsms7XL/?igshid=YmMyMTA2M2Y=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lopcommerce.com/l-opcommerce/le-guide-de-l-alternance/la-box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1jeune1solution.gouv.fr/mes-aides" TargetMode="External"/><Relationship Id="rId5" Type="http://schemas.openxmlformats.org/officeDocument/2006/relationships/hyperlink" Target="https://walt-commerce.fr/wp-content/uploads/2021/12/WALT-GUIDE-LOGEMENT-OPCOMMERCE.pdf" TargetMode="Externa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tion.so/fr-fr" TargetMode="External"/><Relationship Id="rId3" Type="http://schemas.openxmlformats.org/officeDocument/2006/relationships/hyperlink" Target="https://todoist.com/fr" TargetMode="External"/><Relationship Id="rId7" Type="http://schemas.openxmlformats.org/officeDocument/2006/relationships/hyperlink" Target="https://www.google.com/intl/fr/calendar/abou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va.com/" TargetMode="External"/><Relationship Id="rId5" Type="http://schemas.openxmlformats.org/officeDocument/2006/relationships/hyperlink" Target="https://trello.com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www.google.fr/keep/" TargetMode="External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880D5-9C35-C576-5FD1-ED7A635853DC}"/>
              </a:ext>
            </a:extLst>
          </p:cNvPr>
          <p:cNvSpPr/>
          <p:nvPr/>
        </p:nvSpPr>
        <p:spPr>
          <a:xfrm>
            <a:off x="0" y="-2177"/>
            <a:ext cx="12196354" cy="6853645"/>
          </a:xfrm>
          <a:prstGeom prst="rec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805645" y="2039792"/>
            <a:ext cx="9144000" cy="276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ongenial Black"/>
              </a:rPr>
              <a:t>WELCOME PACK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br>
              <a:rPr lang="fr-FR" dirty="0"/>
            </a:br>
            <a:r>
              <a:rPr lang="fr-FR" sz="2800" b="1" dirty="0">
                <a:solidFill>
                  <a:schemeClr val="bg1"/>
                </a:solidFill>
              </a:rPr>
              <a:t>UNE ARRIVÉE BIEN PRÉPARÉE,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UNE ALTERNANCE FORMIDABLE !</a:t>
            </a:r>
          </a:p>
        </p:txBody>
      </p:sp>
      <p:sp>
        <p:nvSpPr>
          <p:cNvPr id="14" name="Organigramme : Document 13">
            <a:extLst>
              <a:ext uri="{FF2B5EF4-FFF2-40B4-BE49-F238E27FC236}">
                <a16:creationId xmlns:a16="http://schemas.microsoft.com/office/drawing/2014/main" id="{5B753DD6-3F1B-DC3D-0C04-EB5FAB46A5F0}"/>
              </a:ext>
            </a:extLst>
          </p:cNvPr>
          <p:cNvSpPr/>
          <p:nvPr/>
        </p:nvSpPr>
        <p:spPr>
          <a:xfrm rot="16200000">
            <a:off x="-1147279" y="1145473"/>
            <a:ext cx="6860175" cy="456487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C64809CF-DDE5-A6D7-1545-FB036C58E4FE}"/>
              </a:ext>
            </a:extLst>
          </p:cNvPr>
          <p:cNvSpPr/>
          <p:nvPr/>
        </p:nvSpPr>
        <p:spPr>
          <a:xfrm>
            <a:off x="5067573" y="1538421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4 branches 25">
            <a:extLst>
              <a:ext uri="{FF2B5EF4-FFF2-40B4-BE49-F238E27FC236}">
                <a16:creationId xmlns:a16="http://schemas.microsoft.com/office/drawing/2014/main" id="{D51AA8E6-063B-38FC-CF42-A7E00FE89F53}"/>
              </a:ext>
            </a:extLst>
          </p:cNvPr>
          <p:cNvSpPr/>
          <p:nvPr/>
        </p:nvSpPr>
        <p:spPr>
          <a:xfrm>
            <a:off x="7418887" y="74158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 : 4 branches 26">
            <a:extLst>
              <a:ext uri="{FF2B5EF4-FFF2-40B4-BE49-F238E27FC236}">
                <a16:creationId xmlns:a16="http://schemas.microsoft.com/office/drawing/2014/main" id="{D9C3FD5C-2D27-B069-68F8-25BBB86068B4}"/>
              </a:ext>
            </a:extLst>
          </p:cNvPr>
          <p:cNvSpPr/>
          <p:nvPr/>
        </p:nvSpPr>
        <p:spPr>
          <a:xfrm>
            <a:off x="9831161" y="1311997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 : 4 branches 27">
            <a:extLst>
              <a:ext uri="{FF2B5EF4-FFF2-40B4-BE49-F238E27FC236}">
                <a16:creationId xmlns:a16="http://schemas.microsoft.com/office/drawing/2014/main" id="{CC3D5C1A-3914-DAE3-F983-3FEE0C80D801}"/>
              </a:ext>
            </a:extLst>
          </p:cNvPr>
          <p:cNvSpPr/>
          <p:nvPr/>
        </p:nvSpPr>
        <p:spPr>
          <a:xfrm>
            <a:off x="8450852" y="5270042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0646FF31-09F1-806F-6606-BC940C0A28FC}"/>
              </a:ext>
            </a:extLst>
          </p:cNvPr>
          <p:cNvSpPr/>
          <p:nvPr/>
        </p:nvSpPr>
        <p:spPr>
          <a:xfrm>
            <a:off x="11128737" y="4525458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0FDCA30B-5A50-D381-53B8-773E8FBC2138}"/>
              </a:ext>
            </a:extLst>
          </p:cNvPr>
          <p:cNvSpPr/>
          <p:nvPr/>
        </p:nvSpPr>
        <p:spPr>
          <a:xfrm>
            <a:off x="5489937" y="4599481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989AEC-FF77-B9C7-DEE4-3B03E044A0A2}"/>
              </a:ext>
            </a:extLst>
          </p:cNvPr>
          <p:cNvSpPr/>
          <p:nvPr/>
        </p:nvSpPr>
        <p:spPr>
          <a:xfrm>
            <a:off x="6509657" y="1752600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96034E6-553D-BA57-42F7-336E41D173D1}"/>
              </a:ext>
            </a:extLst>
          </p:cNvPr>
          <p:cNvSpPr/>
          <p:nvPr/>
        </p:nvSpPr>
        <p:spPr>
          <a:xfrm>
            <a:off x="9248502" y="81642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74115E2-1098-0EB4-3775-0C31B1F8C048}"/>
              </a:ext>
            </a:extLst>
          </p:cNvPr>
          <p:cNvSpPr/>
          <p:nvPr/>
        </p:nvSpPr>
        <p:spPr>
          <a:xfrm>
            <a:off x="10384970" y="481801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28E127A-B725-0BB0-055F-0C6B250F0B5B}"/>
              </a:ext>
            </a:extLst>
          </p:cNvPr>
          <p:cNvSpPr/>
          <p:nvPr/>
        </p:nvSpPr>
        <p:spPr>
          <a:xfrm>
            <a:off x="4432661" y="816427"/>
            <a:ext cx="121920" cy="121920"/>
          </a:xfrm>
          <a:prstGeom prst="ellips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97E11D9-419E-36E4-08CE-B136502BA9A8}"/>
              </a:ext>
            </a:extLst>
          </p:cNvPr>
          <p:cNvSpPr/>
          <p:nvPr/>
        </p:nvSpPr>
        <p:spPr>
          <a:xfrm>
            <a:off x="4972592" y="5005249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graphiques vectoriels, signe&#10;&#10;Description générée automatiquement">
            <a:extLst>
              <a:ext uri="{FF2B5EF4-FFF2-40B4-BE49-F238E27FC236}">
                <a16:creationId xmlns:a16="http://schemas.microsoft.com/office/drawing/2014/main" id="{0FFC4211-231A-3CDB-93CB-0713160B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3" y="1933856"/>
            <a:ext cx="2599035" cy="2990288"/>
          </a:xfrm>
          <a:prstGeom prst="rect">
            <a:avLst/>
          </a:prstGeom>
        </p:spPr>
      </p:pic>
      <p:pic>
        <p:nvPicPr>
          <p:cNvPr id="3" name="Google Shape;304;p5">
            <a:extLst>
              <a:ext uri="{FF2B5EF4-FFF2-40B4-BE49-F238E27FC236}">
                <a16:creationId xmlns:a16="http://schemas.microsoft.com/office/drawing/2014/main" id="{39D3F02F-77DE-2770-39C6-36D9888C1B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551" y="5921093"/>
            <a:ext cx="2679560" cy="65980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041243" y="5551761"/>
            <a:ext cx="24283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8436F"/>
                </a:solidFill>
                <a:latin typeface="Calibri"/>
                <a:ea typeface="Calibri"/>
                <a:cs typeface="Calibri"/>
                <a:sym typeface="Calibri"/>
              </a:rPr>
              <a:t>Un support proposé par</a:t>
            </a:r>
            <a:endParaRPr sz="1400" b="0" i="0" u="none" strike="noStrike" cap="none" dirty="0">
              <a:solidFill>
                <a:srgbClr val="08436F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1271930" y="2130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Mes missions dans l’entreprise</a:t>
            </a:r>
          </a:p>
        </p:txBody>
      </p:sp>
      <p:sp>
        <p:nvSpPr>
          <p:cNvPr id="162" name="Google Shape;162;p14"/>
          <p:cNvSpPr txBox="1"/>
          <p:nvPr/>
        </p:nvSpPr>
        <p:spPr>
          <a:xfrm>
            <a:off x="1271930" y="2453121"/>
            <a:ext cx="5333558" cy="3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9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Mission 1 :</a:t>
            </a:r>
            <a:endParaRPr lang="fr-FR" sz="1900" b="1" i="0" u="none" strike="noStrike" cap="none" dirty="0">
              <a:solidFill>
                <a:srgbClr val="EF6E49"/>
              </a:solidFill>
              <a:latin typeface="Congenial Black"/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fr-FR" sz="1900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Reprendre une mission Indiquée sur la fiche de poste</a:t>
            </a:r>
            <a:r>
              <a:rPr lang="fr-FR" sz="1900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lang="fr-FR" sz="1900" i="0" u="none" strike="noStrike" cap="none" dirty="0">
              <a:solidFill>
                <a:srgbClr val="EF6E49"/>
              </a:solidFill>
              <a:latin typeface="Congenial Black"/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endParaRPr lang="fr-FR" sz="1600" b="1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mission, par exemple : Proposer et vendre des produits et services complémentaires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mission, par exemple : Conclure 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la vente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mission, par exemple : Participer 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à l'encaissement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1600"/>
              <a:buFont typeface="Arial"/>
              <a:buNone/>
            </a:pPr>
            <a:r>
              <a:rPr lang="fr-FR" sz="19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Mission 2 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fr-FR" sz="1900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Reprendre une mission Indiquée sur la fiche de poste</a:t>
            </a:r>
            <a:endParaRPr lang="fr-FR" sz="1900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 marL="0" lvl="0" indent="0">
              <a:lnSpc>
                <a:spcPct val="90000"/>
              </a:lnSpc>
              <a:buClr>
                <a:schemeClr val="dk1"/>
              </a:buClr>
              <a:buSzPts val="1600"/>
              <a:buFont typeface="Arial"/>
              <a:buNone/>
            </a:pPr>
            <a:endParaRPr sz="1900" dirty="0">
              <a:solidFill>
                <a:srgbClr val="F08EAA"/>
              </a:solidFill>
              <a:latin typeface="Congenial Black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lang="fr-FR" sz="1600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6718368" y="2453121"/>
            <a:ext cx="5333558" cy="3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Mission 3 :</a:t>
            </a:r>
            <a:endParaRPr lang="fr-FR" sz="1800" b="1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1600"/>
            </a:pPr>
            <a:r>
              <a:rPr lang="fr-FR" sz="1800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Reprendre</a:t>
            </a: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 </a:t>
            </a:r>
            <a:r>
              <a:rPr lang="fr-FR" sz="1800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une mission Indiquée sur la fiche de poste </a:t>
            </a:r>
            <a:r>
              <a:rPr lang="fr-FR" sz="1800" b="1" dirty="0">
                <a:solidFill>
                  <a:srgbClr val="F08EAA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lang="fr-FR" sz="1800" b="1" i="0" u="none" strike="noStrike" cap="none" dirty="0">
              <a:solidFill>
                <a:srgbClr val="F08EAA"/>
              </a:solidFill>
              <a:latin typeface="Congenial Black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Mission 4 :</a:t>
            </a:r>
            <a:endParaRPr lang="fr-FR" sz="1800" b="1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1600"/>
            </a:pPr>
            <a:r>
              <a:rPr lang="fr-FR" sz="1800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Reprendre</a:t>
            </a: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 </a:t>
            </a:r>
            <a:r>
              <a:rPr lang="fr-FR" sz="1800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une mission Indiquée sur la fiche de poste </a:t>
            </a:r>
            <a:r>
              <a:rPr lang="fr-FR" sz="1800" b="1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: </a:t>
            </a:r>
            <a:endParaRPr lang="fr-FR" sz="1800" b="1" dirty="0">
              <a:solidFill>
                <a:srgbClr val="EF6E49"/>
              </a:solidFill>
              <a:latin typeface="Congenial Black"/>
              <a:cs typeface="Calibri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None/>
            </a:pPr>
            <a:endParaRPr sz="1800" b="1" dirty="0">
              <a:solidFill>
                <a:srgbClr val="F08EAA"/>
              </a:solidFill>
              <a:latin typeface="Congenial Black"/>
              <a:cs typeface="Calibri"/>
            </a:endParaRPr>
          </a:p>
          <a:p>
            <a:pPr marL="228600" lvl="0" indent="-22860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endParaRPr lang="fr-FR" sz="1600" dirty="0">
              <a:solidFill>
                <a:srgbClr val="3C1E48"/>
              </a:solidFill>
              <a:latin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80000"/>
              </a:lnSpc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Indiquez le 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descriptif de la mission</a:t>
            </a:r>
            <a:endParaRPr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descriptif de la mission</a:t>
            </a:r>
            <a:endParaRPr sz="16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ECE51DA-AF5B-DACD-784F-A6801241E0E4}"/>
              </a:ext>
            </a:extLst>
          </p:cNvPr>
          <p:cNvCxnSpPr>
            <a:cxnSpLocks/>
          </p:cNvCxnSpPr>
          <p:nvPr/>
        </p:nvCxnSpPr>
        <p:spPr>
          <a:xfrm>
            <a:off x="1634007" y="3081967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5DD87A2-D708-3B3E-5584-B64C04A194B5}"/>
              </a:ext>
            </a:extLst>
          </p:cNvPr>
          <p:cNvCxnSpPr>
            <a:cxnSpLocks/>
          </p:cNvCxnSpPr>
          <p:nvPr/>
        </p:nvCxnSpPr>
        <p:spPr>
          <a:xfrm>
            <a:off x="1667199" y="5457628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24C608D-4C80-DDC0-3B86-B006C2B02C8B}"/>
              </a:ext>
            </a:extLst>
          </p:cNvPr>
          <p:cNvCxnSpPr>
            <a:cxnSpLocks/>
          </p:cNvCxnSpPr>
          <p:nvPr/>
        </p:nvCxnSpPr>
        <p:spPr>
          <a:xfrm>
            <a:off x="6894527" y="3081967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5D58943-9AB1-F446-AE45-4F3CCCB9A9E7}"/>
              </a:ext>
            </a:extLst>
          </p:cNvPr>
          <p:cNvCxnSpPr>
            <a:cxnSpLocks/>
          </p:cNvCxnSpPr>
          <p:nvPr/>
        </p:nvCxnSpPr>
        <p:spPr>
          <a:xfrm>
            <a:off x="6894527" y="4755334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D08BD4ED-1B33-67FF-D414-235855496A45}"/>
              </a:ext>
            </a:extLst>
          </p:cNvPr>
          <p:cNvSpPr/>
          <p:nvPr/>
        </p:nvSpPr>
        <p:spPr>
          <a:xfrm>
            <a:off x="10276955" y="694746"/>
            <a:ext cx="396242" cy="301230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C61D70-43D1-4A04-925A-8707795C4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9" y="320502"/>
            <a:ext cx="1580202" cy="1447288"/>
          </a:xfrm>
          <a:prstGeom prst="rect">
            <a:avLst/>
          </a:prstGeom>
        </p:spPr>
      </p:pic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F0AA002C-936F-4C31-B05B-B56E328566C6}"/>
              </a:ext>
            </a:extLst>
          </p:cNvPr>
          <p:cNvSpPr/>
          <p:nvPr/>
        </p:nvSpPr>
        <p:spPr>
          <a:xfrm>
            <a:off x="2341563" y="694746"/>
            <a:ext cx="396242" cy="301230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id="{77679DD6-D6F7-4B77-B1E8-A8FEED7C0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E0EE08-04C1-47D2-9E32-461CF49B8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879021" y="204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Mon équipe</a:t>
            </a:r>
            <a:endParaRPr lang="fr-FR" b="1" dirty="0">
              <a:solidFill>
                <a:srgbClr val="203864"/>
              </a:solidFill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3096040" y="2452723"/>
            <a:ext cx="27597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  <a:latin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u="none" strike="noStrike" cap="none" dirty="0">
              <a:solidFill>
                <a:srgbClr val="3C1E48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1111240" y="1558752"/>
            <a:ext cx="26712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Mon responsable</a:t>
            </a:r>
            <a:endParaRPr lang="fr-FR" sz="14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8555758" y="2272099"/>
            <a:ext cx="2759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  <a:endParaRPr lang="fr-FR" sz="1800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3096040" y="5023340"/>
            <a:ext cx="2759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8555758" y="3791726"/>
            <a:ext cx="2759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  <a:endParaRPr sz="1400" b="0" u="none" strike="noStrike" cap="none" dirty="0">
              <a:solidFill>
                <a:srgbClr val="3C1E48"/>
              </a:solidFill>
            </a:endParaRP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lang="fr-FR" sz="1800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1111240" y="4108768"/>
            <a:ext cx="19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Mon tuteur</a:t>
            </a:r>
            <a:endParaRPr lang="fr-FR" sz="14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6939926" y="1558751"/>
            <a:ext cx="33371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Autres membres de l’équipe</a:t>
            </a:r>
            <a:endParaRPr lang="fr-FR" sz="14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8555758" y="5322082"/>
            <a:ext cx="27597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*nom de la personne*</a:t>
            </a:r>
            <a:endParaRPr lang="fr-FR" sz="1400" b="0" u="none" strike="noStrike" cap="none" dirty="0">
              <a:solidFill>
                <a:srgbClr val="3C1E4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*fonction*</a:t>
            </a:r>
            <a:endParaRPr sz="1400" b="0" u="none" strike="noStrike" cap="none" dirty="0">
              <a:solidFill>
                <a:srgbClr val="3C1E48"/>
              </a:solidFill>
            </a:endParaRPr>
          </a:p>
          <a:p>
            <a:pPr>
              <a:buSzPts val="18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*email*</a:t>
            </a:r>
            <a:endParaRPr sz="18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2E236F6C-090A-17A0-D8B7-ED2AFFFB96ED}"/>
              </a:ext>
            </a:extLst>
          </p:cNvPr>
          <p:cNvSpPr/>
          <p:nvPr/>
        </p:nvSpPr>
        <p:spPr>
          <a:xfrm>
            <a:off x="4025984" y="672141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>
              <a:solidFill>
                <a:srgbClr val="F08EAA"/>
              </a:solidFill>
            </a:endParaRPr>
          </a:p>
        </p:txBody>
      </p:sp>
      <p:pic>
        <p:nvPicPr>
          <p:cNvPr id="4" name="Image 3" descr="Une image contenant texte, reine, graphiques vectoriels&#10;&#10;Description générée automatiquement">
            <a:extLst>
              <a:ext uri="{FF2B5EF4-FFF2-40B4-BE49-F238E27FC236}">
                <a16:creationId xmlns:a16="http://schemas.microsoft.com/office/drawing/2014/main" id="{8F8383E1-1879-6AC6-32D3-2AE47DE3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08" y="1712622"/>
            <a:ext cx="2356324" cy="23234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448EF6-0F86-C8A2-291C-1F47248C5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40" y="4557118"/>
            <a:ext cx="2054988" cy="19064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4A6A1F-29E2-30B8-FEC4-949BBE1CD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926" y="1989301"/>
            <a:ext cx="1327084" cy="1365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B3B094-0FF6-B057-8DA1-AD031AAE4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54" y="3591456"/>
            <a:ext cx="1442700" cy="13384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3BF039-58E8-E9C6-82B7-3FB4EAD20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926" y="5171986"/>
            <a:ext cx="1442700" cy="1352016"/>
          </a:xfrm>
          <a:prstGeom prst="rect">
            <a:avLst/>
          </a:prstGeom>
        </p:spPr>
      </p:pic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A1A5F68C-4EEC-427F-A9F2-2C6AD30A2308}"/>
              </a:ext>
            </a:extLst>
          </p:cNvPr>
          <p:cNvSpPr/>
          <p:nvPr/>
        </p:nvSpPr>
        <p:spPr>
          <a:xfrm>
            <a:off x="7710302" y="672141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>
              <a:solidFill>
                <a:srgbClr val="F08EAA"/>
              </a:solidFill>
            </a:endParaRPr>
          </a:p>
        </p:txBody>
      </p:sp>
      <p:pic>
        <p:nvPicPr>
          <p:cNvPr id="19" name="Image 3">
            <a:extLst>
              <a:ext uri="{FF2B5EF4-FFF2-40B4-BE49-F238E27FC236}">
                <a16:creationId xmlns:a16="http://schemas.microsoft.com/office/drawing/2014/main" id="{58CCA9BA-C256-41E4-B26E-3A0E92FE5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77878F6-16E4-4511-B831-7A464C282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838200" y="3394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Mon parcours</a:t>
            </a:r>
            <a:r>
              <a:rPr lang="fr-FR" b="1" dirty="0">
                <a:solidFill>
                  <a:srgbClr val="EF6E49"/>
                </a:solidFill>
                <a:latin typeface="Congenial Black"/>
              </a:rPr>
              <a:t> </a:t>
            </a:r>
            <a:r>
              <a:rPr lang="fr-FR" b="1" dirty="0">
                <a:solidFill>
                  <a:srgbClr val="3C1E48"/>
                </a:solidFill>
                <a:latin typeface="Congenial Black"/>
              </a:rPr>
              <a:t>d’intégration</a:t>
            </a:r>
            <a:endParaRPr b="1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984179" y="1733527"/>
            <a:ext cx="9769960" cy="36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Jour J ! </a:t>
            </a:r>
            <a:endParaRPr lang="fr-FR" sz="1800" b="1" i="1" u="none" strike="noStrike" cap="none" dirty="0">
              <a:solidFill>
                <a:srgbClr val="EF6E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ndiquez le détail de la journée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par exemple: accueil, rencontre de l’équipe, point après cette 1ere journée etc…</a:t>
            </a:r>
            <a:endParaRPr lang="fr-FR" sz="1800" b="0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Jour 2 :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Indiquez le détail de la journée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Jour 3: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Indiquez le détail de la journée</a:t>
            </a:r>
            <a:endParaRPr sz="1800" b="0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Jour 5 :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On fait le point après cette première semaine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b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90FEA1-FE99-0BBD-4D1F-1D7AC7EDFA74}"/>
              </a:ext>
            </a:extLst>
          </p:cNvPr>
          <p:cNvSpPr txBox="1"/>
          <p:nvPr/>
        </p:nvSpPr>
        <p:spPr>
          <a:xfrm>
            <a:off x="838200" y="5191717"/>
            <a:ext cx="10369621" cy="7745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endParaRPr lang="fr-FR" sz="2000" b="1" i="1" u="none" strike="noStrike" cap="none" dirty="0">
              <a:solidFill>
                <a:srgbClr val="EF6E49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fr-FR" sz="2000" b="1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L’équipe reste disponible pour toutes questions</a:t>
            </a:r>
            <a:r>
              <a:rPr lang="fr-FR" sz="2000" b="1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et l’on échange sur le parcours au prochain bilan.</a:t>
            </a:r>
            <a:endParaRPr lang="fr-FR" sz="2000" b="1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1518FA73-9F26-CF3E-8C5D-6123F22AF5C9}"/>
              </a:ext>
            </a:extLst>
          </p:cNvPr>
          <p:cNvSpPr/>
          <p:nvPr/>
        </p:nvSpPr>
        <p:spPr>
          <a:xfrm>
            <a:off x="9492720" y="832406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2C1C7148-D44E-4B64-B1E3-2A823812D120}"/>
              </a:ext>
            </a:extLst>
          </p:cNvPr>
          <p:cNvSpPr/>
          <p:nvPr/>
        </p:nvSpPr>
        <p:spPr>
          <a:xfrm>
            <a:off x="2303038" y="832406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FC20FE40-7546-499D-9EED-67DB7EDA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5D4BFD-CBC5-4CA8-BFAD-3E8C0F1A7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51977" y="33997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QUELQUES INFORMATIONS PRATIQUES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99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838200" y="417506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On vous dit tout !</a:t>
            </a:r>
          </a:p>
        </p:txBody>
      </p:sp>
      <p:pic>
        <p:nvPicPr>
          <p:cNvPr id="199" name="Google Shape;199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4271000" y="433184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5199230" y="2136574"/>
            <a:ext cx="245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Tenue vestimentaire</a:t>
            </a:r>
            <a:endParaRPr lang="fr-FR" sz="1400" b="0" i="0" u="none" strike="noStrike" cap="none" dirty="0">
              <a:latin typeface="Congenial Black"/>
              <a:ea typeface="Arial"/>
              <a:cs typeface="Arial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9063502" y="2053321"/>
            <a:ext cx="196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SzPts val="1800"/>
              <a:buFont typeface="Arial"/>
              <a:buNone/>
            </a:pPr>
            <a:r>
              <a:rPr lang="fr-FR" sz="1800" b="1" dirty="0">
                <a:solidFill>
                  <a:srgbClr val="3C1E48"/>
                </a:solidFill>
                <a:latin typeface="Congenial Black"/>
                <a:cs typeface="Calibri"/>
                <a:sym typeface="Calibri"/>
              </a:rPr>
              <a:t>Avantages de l’entreprise</a:t>
            </a:r>
            <a:endParaRPr sz="1800" b="1" dirty="0">
              <a:solidFill>
                <a:srgbClr val="3C1E48"/>
              </a:solidFill>
              <a:latin typeface="Congenial Black"/>
              <a:cs typeface="Calibri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5211048" y="4335452"/>
            <a:ext cx="22875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fr-FR" sz="1800" b="1" dirty="0">
                <a:solidFill>
                  <a:srgbClr val="3C1E48"/>
                </a:solidFill>
                <a:latin typeface="Congenial Black"/>
                <a:cs typeface="Calibri"/>
                <a:sym typeface="Calibri"/>
              </a:rPr>
              <a:t>Comment venir ?</a:t>
            </a:r>
            <a:endParaRPr lang="fr-FR" sz="1800" b="1" dirty="0">
              <a:solidFill>
                <a:srgbClr val="3C1E48"/>
              </a:solidFill>
              <a:latin typeface="Congenial Black"/>
              <a:cs typeface="Calibri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9080296" y="4286702"/>
            <a:ext cx="1964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fr-FR" sz="1800" b="1" dirty="0">
                <a:solidFill>
                  <a:srgbClr val="3C1E48"/>
                </a:solidFill>
                <a:latin typeface="Congenial Black"/>
                <a:cs typeface="Calibri"/>
                <a:sym typeface="Calibri"/>
              </a:rPr>
              <a:t>Où déjeuner ?</a:t>
            </a:r>
            <a:endParaRPr sz="1800" b="1" dirty="0">
              <a:solidFill>
                <a:srgbClr val="3C1E48"/>
              </a:solidFill>
              <a:latin typeface="Congenial Black"/>
              <a:cs typeface="Calibri"/>
            </a:endParaRPr>
          </a:p>
        </p:txBody>
      </p:sp>
      <p:pic>
        <p:nvPicPr>
          <p:cNvPr id="204" name="Google Shape;204;p19"/>
          <p:cNvPicPr preferRelativeResize="0"/>
          <p:nvPr/>
        </p:nvPicPr>
        <p:blipFill>
          <a:blip r:embed="rId4"/>
          <a:srcRect/>
          <a:stretch/>
        </p:blipFill>
        <p:spPr>
          <a:xfrm>
            <a:off x="8143847" y="41790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1445628" y="2128599"/>
            <a:ext cx="1964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Horaires</a:t>
            </a:r>
            <a:endParaRPr sz="1400" b="0" i="0" u="none" strike="noStrike" cap="none" dirty="0">
              <a:solidFill>
                <a:srgbClr val="3C1E48"/>
              </a:solidFill>
              <a:latin typeface="Congenial Black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>
          <a:blip r:embed="rId5"/>
          <a:srcRect/>
          <a:stretch/>
        </p:blipFill>
        <p:spPr>
          <a:xfrm>
            <a:off x="486509" y="215104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1419998" y="4291637"/>
            <a:ext cx="196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Autres activités</a:t>
            </a:r>
            <a:endParaRPr sz="1400" b="0" i="0" u="none" strike="noStrike" cap="none" dirty="0">
              <a:solidFill>
                <a:srgbClr val="3C1E48"/>
              </a:solidFill>
              <a:latin typeface="Congenial Black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>
          <a:blip r:embed="rId6"/>
          <a:srcRect/>
          <a:stretch/>
        </p:blipFill>
        <p:spPr>
          <a:xfrm>
            <a:off x="357665" y="4331844"/>
            <a:ext cx="994161" cy="9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>
          <a:blip r:embed="rId7"/>
          <a:srcRect/>
          <a:stretch/>
        </p:blipFill>
        <p:spPr>
          <a:xfrm>
            <a:off x="4105653" y="1955411"/>
            <a:ext cx="1095563" cy="109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>
          <a:blip r:embed="rId8"/>
          <a:srcRect/>
          <a:stretch/>
        </p:blipFill>
        <p:spPr>
          <a:xfrm>
            <a:off x="8149102" y="200993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Étoile : 4 branches 1">
            <a:extLst>
              <a:ext uri="{FF2B5EF4-FFF2-40B4-BE49-F238E27FC236}">
                <a16:creationId xmlns:a16="http://schemas.microsoft.com/office/drawing/2014/main" id="{3303B81B-95AA-FCB6-59C2-D8C6C7362426}"/>
              </a:ext>
            </a:extLst>
          </p:cNvPr>
          <p:cNvSpPr/>
          <p:nvPr/>
        </p:nvSpPr>
        <p:spPr>
          <a:xfrm>
            <a:off x="8293814" y="704888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68C914BB-FDAF-4D5D-B603-0FD63A81C5D9}"/>
              </a:ext>
            </a:extLst>
          </p:cNvPr>
          <p:cNvSpPr/>
          <p:nvPr/>
        </p:nvSpPr>
        <p:spPr>
          <a:xfrm>
            <a:off x="3501945" y="704888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24" name="Image 3">
            <a:extLst>
              <a:ext uri="{FF2B5EF4-FFF2-40B4-BE49-F238E27FC236}">
                <a16:creationId xmlns:a16="http://schemas.microsoft.com/office/drawing/2014/main" id="{888E9638-FC80-451B-AD1C-C0093CC1F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4DEA6A7-860B-4D59-95E6-DD56578D6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  <p:sp>
        <p:nvSpPr>
          <p:cNvPr id="26" name="Google Shape;211;p19">
            <a:extLst>
              <a:ext uri="{FF2B5EF4-FFF2-40B4-BE49-F238E27FC236}">
                <a16:creationId xmlns:a16="http://schemas.microsoft.com/office/drawing/2014/main" id="{7036669A-586B-4926-9060-809ABC329612}"/>
              </a:ext>
            </a:extLst>
          </p:cNvPr>
          <p:cNvSpPr txBox="1"/>
          <p:nvPr/>
        </p:nvSpPr>
        <p:spPr>
          <a:xfrm>
            <a:off x="1440521" y="2449833"/>
            <a:ext cx="23918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sz="14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*Arrivée à …h</a:t>
            </a:r>
          </a:p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Pause déjeuner de …h à …h</a:t>
            </a:r>
          </a:p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Fin de la journée à …h *</a:t>
            </a:r>
            <a:endParaRPr lang="fr-FR" sz="1400" b="0" i="1" u="none" strike="noStrike" cap="none" dirty="0">
              <a:solidFill>
                <a:srgbClr val="3C1E48"/>
              </a:solidFill>
            </a:endParaRPr>
          </a:p>
        </p:txBody>
      </p:sp>
      <p:sp>
        <p:nvSpPr>
          <p:cNvPr id="27" name="Google Shape;205;p19">
            <a:extLst>
              <a:ext uri="{FF2B5EF4-FFF2-40B4-BE49-F238E27FC236}">
                <a16:creationId xmlns:a16="http://schemas.microsoft.com/office/drawing/2014/main" id="{AA15FCF1-39DC-4E7D-B5F9-60B57E645B0D}"/>
              </a:ext>
            </a:extLst>
          </p:cNvPr>
          <p:cNvSpPr txBox="1"/>
          <p:nvPr/>
        </p:nvSpPr>
        <p:spPr>
          <a:xfrm>
            <a:off x="5229807" y="2455481"/>
            <a:ext cx="2391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 code vestimentaire attendu*</a:t>
            </a:r>
            <a:endParaRPr i="1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28" name="Google Shape;206;p19">
            <a:extLst>
              <a:ext uri="{FF2B5EF4-FFF2-40B4-BE49-F238E27FC236}">
                <a16:creationId xmlns:a16="http://schemas.microsoft.com/office/drawing/2014/main" id="{C3851B3A-ED41-42E7-92D2-2831B117116E}"/>
              </a:ext>
            </a:extLst>
          </p:cNvPr>
          <p:cNvSpPr txBox="1"/>
          <p:nvPr/>
        </p:nvSpPr>
        <p:spPr>
          <a:xfrm>
            <a:off x="9058247" y="2691679"/>
            <a:ext cx="2391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si l’alternant peut bénéficier d’une mutuelle, de titres restaurant, avantages du CSE etc…*</a:t>
            </a:r>
            <a:endParaRPr i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9" name="Google Shape;214;p19">
            <a:extLst>
              <a:ext uri="{FF2B5EF4-FFF2-40B4-BE49-F238E27FC236}">
                <a16:creationId xmlns:a16="http://schemas.microsoft.com/office/drawing/2014/main" id="{664649A0-CA62-4A78-A9EA-31EAAEB2A14B}"/>
              </a:ext>
            </a:extLst>
          </p:cNvPr>
          <p:cNvSpPr txBox="1"/>
          <p:nvPr/>
        </p:nvSpPr>
        <p:spPr>
          <a:xfrm>
            <a:off x="1410076" y="4656835"/>
            <a:ext cx="23918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les activités sportives ou culturelles que vous proposez aux salariés* </a:t>
            </a:r>
            <a:endParaRPr i="1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30" name="Google Shape;207;p19">
            <a:extLst>
              <a:ext uri="{FF2B5EF4-FFF2-40B4-BE49-F238E27FC236}">
                <a16:creationId xmlns:a16="http://schemas.microsoft.com/office/drawing/2014/main" id="{C3492085-ED89-4DB3-887C-734AA3473ABD}"/>
              </a:ext>
            </a:extLst>
          </p:cNvPr>
          <p:cNvSpPr txBox="1"/>
          <p:nvPr/>
        </p:nvSpPr>
        <p:spPr>
          <a:xfrm>
            <a:off x="5211048" y="4704743"/>
            <a:ext cx="23918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les moyens de transport, les parkings etc…*</a:t>
            </a:r>
            <a:endParaRPr i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" name="Google Shape;208;p19">
            <a:extLst>
              <a:ext uri="{FF2B5EF4-FFF2-40B4-BE49-F238E27FC236}">
                <a16:creationId xmlns:a16="http://schemas.microsoft.com/office/drawing/2014/main" id="{9EC14D62-A377-4268-A07B-6E0A7E58C87E}"/>
              </a:ext>
            </a:extLst>
          </p:cNvPr>
          <p:cNvSpPr txBox="1"/>
          <p:nvPr/>
        </p:nvSpPr>
        <p:spPr>
          <a:xfrm>
            <a:off x="9074012" y="4645251"/>
            <a:ext cx="2391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fr-FR" i="1" dirty="0">
                <a:solidFill>
                  <a:srgbClr val="3C1E48"/>
                </a:solidFill>
                <a:latin typeface="Calibri"/>
                <a:cs typeface="Calibri"/>
                <a:sym typeface="Calibri"/>
              </a:rPr>
              <a:t>*Indiquez le restaurant d’entreprise ou les lieux de restauration accessibles aux alentours*</a:t>
            </a:r>
            <a:endParaRPr lang="fr-FR" i="1" dirty="0">
              <a:solidFill>
                <a:srgbClr val="203864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4832928" y="2596885"/>
            <a:ext cx="7203359" cy="1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Tout pour réussir</a:t>
            </a:r>
            <a:br>
              <a:rPr lang="fr-FR" sz="5400" b="1" dirty="0"/>
            </a:br>
            <a:r>
              <a:rPr lang="fr-FR" dirty="0">
                <a:solidFill>
                  <a:srgbClr val="EF6E49"/>
                </a:solidFill>
              </a:rPr>
              <a:t>mon alternance</a:t>
            </a:r>
          </a:p>
        </p:txBody>
      </p:sp>
      <p:sp>
        <p:nvSpPr>
          <p:cNvPr id="3" name="Organigramme : Document 2">
            <a:extLst>
              <a:ext uri="{FF2B5EF4-FFF2-40B4-BE49-F238E27FC236}">
                <a16:creationId xmlns:a16="http://schemas.microsoft.com/office/drawing/2014/main" id="{ACE24BCD-93EF-DDDC-93D0-DBB2A5E92C0C}"/>
              </a:ext>
            </a:extLst>
          </p:cNvPr>
          <p:cNvSpPr/>
          <p:nvPr/>
        </p:nvSpPr>
        <p:spPr>
          <a:xfrm rot="16200000">
            <a:off x="-1139375" y="1138509"/>
            <a:ext cx="6846457" cy="4564873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7" name="Étoile : 4 branches 6">
            <a:extLst>
              <a:ext uri="{FF2B5EF4-FFF2-40B4-BE49-F238E27FC236}">
                <a16:creationId xmlns:a16="http://schemas.microsoft.com/office/drawing/2014/main" id="{DFBDDB3B-D0FF-F958-6BBF-2F5DEF9355A8}"/>
              </a:ext>
            </a:extLst>
          </p:cNvPr>
          <p:cNvSpPr/>
          <p:nvPr/>
        </p:nvSpPr>
        <p:spPr>
          <a:xfrm>
            <a:off x="3896372" y="439554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044DB84E-F09F-4705-42A6-7B92838487B4}"/>
              </a:ext>
            </a:extLst>
          </p:cNvPr>
          <p:cNvSpPr/>
          <p:nvPr/>
        </p:nvSpPr>
        <p:spPr>
          <a:xfrm>
            <a:off x="826275" y="1857819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B6162B9-F331-FC1C-AFFB-5576756261A5}"/>
              </a:ext>
            </a:extLst>
          </p:cNvPr>
          <p:cNvSpPr/>
          <p:nvPr/>
        </p:nvSpPr>
        <p:spPr>
          <a:xfrm>
            <a:off x="652446" y="4010187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6B861B0-A62F-500A-9E5B-C2C3371365F1}"/>
              </a:ext>
            </a:extLst>
          </p:cNvPr>
          <p:cNvSpPr/>
          <p:nvPr/>
        </p:nvSpPr>
        <p:spPr>
          <a:xfrm>
            <a:off x="2040783" y="1100768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A996522-89B4-DA7D-7C2B-A8922879A139}"/>
              </a:ext>
            </a:extLst>
          </p:cNvPr>
          <p:cNvSpPr/>
          <p:nvPr/>
        </p:nvSpPr>
        <p:spPr>
          <a:xfrm>
            <a:off x="3185280" y="187263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752D77-EB29-7DCA-01B2-29C3507C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6" y="1857819"/>
            <a:ext cx="2532834" cy="3600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57DC688-79C0-4F7F-851F-7C3337F09C32}"/>
              </a:ext>
            </a:extLst>
          </p:cNvPr>
          <p:cNvSpPr/>
          <p:nvPr/>
        </p:nvSpPr>
        <p:spPr>
          <a:xfrm>
            <a:off x="1482273" y="362509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latin typeface="Congenial Black"/>
              <a:cs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BE5577-B17C-4EC0-82B6-B190084C30FE}"/>
              </a:ext>
            </a:extLst>
          </p:cNvPr>
          <p:cNvSpPr txBox="1"/>
          <p:nvPr/>
        </p:nvSpPr>
        <p:spPr>
          <a:xfrm>
            <a:off x="1676373" y="364189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2</a:t>
            </a:r>
            <a:endParaRPr lang="fr-FR" sz="5400" dirty="0"/>
          </a:p>
        </p:txBody>
      </p:sp>
      <p:pic>
        <p:nvPicPr>
          <p:cNvPr id="18" name="Google Shape;125;g11acefd2cda_0_0">
            <a:extLst>
              <a:ext uri="{FF2B5EF4-FFF2-40B4-BE49-F238E27FC236}">
                <a16:creationId xmlns:a16="http://schemas.microsoft.com/office/drawing/2014/main" id="{F2E7D356-BF7A-4A2E-9C76-E0A418035361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175847" y="496422"/>
            <a:ext cx="2679560" cy="6588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B81C537E-31AE-4017-90C6-0D16AF02D10E}"/>
              </a:ext>
            </a:extLst>
          </p:cNvPr>
          <p:cNvSpPr/>
          <p:nvPr/>
        </p:nvSpPr>
        <p:spPr>
          <a:xfrm>
            <a:off x="1918863" y="569627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837724" y="31707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DES CONSEILS POUR Y ARRIVER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02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rganigramme : Document 22">
            <a:extLst>
              <a:ext uri="{FF2B5EF4-FFF2-40B4-BE49-F238E27FC236}">
                <a16:creationId xmlns:a16="http://schemas.microsoft.com/office/drawing/2014/main" id="{4959970A-B40F-4295-BE9B-03CCE30405E7}"/>
              </a:ext>
            </a:extLst>
          </p:cNvPr>
          <p:cNvSpPr/>
          <p:nvPr/>
        </p:nvSpPr>
        <p:spPr>
          <a:xfrm rot="16200000" flipV="1">
            <a:off x="8242059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227" name="Google Shape;227;g11af2176263_0_41"/>
          <p:cNvSpPr txBox="1">
            <a:spLocks noGrp="1"/>
          </p:cNvSpPr>
          <p:nvPr>
            <p:ph type="title"/>
          </p:nvPr>
        </p:nvSpPr>
        <p:spPr>
          <a:xfrm>
            <a:off x="838200" y="487951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briller dès l’arrivée!</a:t>
            </a:r>
          </a:p>
        </p:txBody>
      </p:sp>
      <p:sp>
        <p:nvSpPr>
          <p:cNvPr id="228" name="Google Shape;228;g11af2176263_0_41"/>
          <p:cNvSpPr txBox="1"/>
          <p:nvPr/>
        </p:nvSpPr>
        <p:spPr>
          <a:xfrm>
            <a:off x="5898857" y="2997905"/>
            <a:ext cx="45622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Être acteur de son avenir professionnel</a:t>
            </a:r>
            <a:endParaRPr lang="fr-FR" sz="2000" b="1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229" name="Google Shape;229;g11af2176263_0_41"/>
          <p:cNvSpPr txBox="1"/>
          <p:nvPr/>
        </p:nvSpPr>
        <p:spPr>
          <a:xfrm>
            <a:off x="487310" y="1952130"/>
            <a:ext cx="4625776" cy="63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  <a:buSzPts val="1800"/>
            </a:pP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Soigner son intégration</a:t>
            </a:r>
            <a:r>
              <a:rPr lang="fr-FR" sz="2000" b="1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dans l’entreprise</a:t>
            </a:r>
            <a:endParaRPr lang="fr-FR" sz="2000" b="1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230" name="Google Shape;230;g11af2176263_0_41"/>
          <p:cNvSpPr txBox="1"/>
          <p:nvPr/>
        </p:nvSpPr>
        <p:spPr>
          <a:xfrm>
            <a:off x="0" y="2489535"/>
            <a:ext cx="5138145" cy="122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	</a:t>
            </a: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 • </a:t>
            </a:r>
            <a:r>
              <a:rPr lang="fr-FR" sz="1400" b="0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Identifier le rôle et le métier de chacun pour être capable de solliciter la bonne personne, au bon moment</a:t>
            </a:r>
            <a:endParaRPr lang="fr-FR" sz="1400" b="0" i="0" u="none" strike="noStrike" cap="none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22860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     </a:t>
            </a:r>
            <a:r>
              <a:rPr lang="fr-FR" sz="1400" b="0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sz="1400" b="0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Participer aux événements de l’entreprise</a:t>
            </a:r>
            <a:endParaRPr lang="fr-FR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231" name="Google Shape;231;g11af2176263_0_41"/>
          <p:cNvSpPr txBox="1"/>
          <p:nvPr/>
        </p:nvSpPr>
        <p:spPr>
          <a:xfrm>
            <a:off x="5619161" y="3627787"/>
            <a:ext cx="4781374" cy="188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algn="just"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Mettre en place de l’auto-évaluation pour mesurer l'acquisition de nouvelles compétences</a:t>
            </a:r>
          </a:p>
          <a:p>
            <a:pPr marL="228600" lvl="0" algn="just">
              <a:buSzPts val="1400"/>
            </a:pPr>
            <a:endParaRPr lang="fr-FR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228600" lvl="0" algn="just"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Être force de proposition ; faire des suggestions pour développer ses compétences et apporter des idées</a:t>
            </a:r>
            <a:endParaRPr lang="fr-FR" i="0" u="none" strike="noStrike" cap="none" dirty="0">
              <a:solidFill>
                <a:srgbClr val="3C1E48"/>
              </a:solidFill>
              <a:latin typeface="Calibri"/>
              <a:cs typeface="Calibri"/>
            </a:endParaRPr>
          </a:p>
          <a:p>
            <a:pPr marL="228600" lvl="0" algn="just"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Ne pas avoir peur de poser des questions ou de reformuler</a:t>
            </a:r>
            <a:endParaRPr i="0" u="none" strike="noStrike" cap="none" dirty="0">
              <a:solidFill>
                <a:srgbClr val="3C1E48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232" name="Google Shape;232;g11af2176263_0_41"/>
          <p:cNvSpPr txBox="1"/>
          <p:nvPr/>
        </p:nvSpPr>
        <p:spPr>
          <a:xfrm>
            <a:off x="487310" y="4092324"/>
            <a:ext cx="4332232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Maintenir le lien avec son tuteur et les membres de l’équipe</a:t>
            </a:r>
            <a:endParaRPr sz="2000" b="1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  <a:sym typeface="Calibri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BCC11D0-B0A3-4150-00C8-90197B4ECFF6}"/>
              </a:ext>
            </a:extLst>
          </p:cNvPr>
          <p:cNvCxnSpPr>
            <a:cxnSpLocks/>
          </p:cNvCxnSpPr>
          <p:nvPr/>
        </p:nvCxnSpPr>
        <p:spPr>
          <a:xfrm>
            <a:off x="592775" y="4961401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7D9F1C0-C1E9-DCF7-DC21-47247BF87133}"/>
              </a:ext>
            </a:extLst>
          </p:cNvPr>
          <p:cNvSpPr txBox="1"/>
          <p:nvPr/>
        </p:nvSpPr>
        <p:spPr>
          <a:xfrm>
            <a:off x="197015" y="5084863"/>
            <a:ext cx="4916071" cy="21414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</a:t>
            </a:r>
            <a:r>
              <a:rPr lang="fr-FR" i="0" u="none" strike="noStrike" cap="none" dirty="0">
                <a:solidFill>
                  <a:srgbClr val="3C1E48"/>
                </a:solidFill>
                <a:latin typeface="Calibri"/>
                <a:cs typeface="Calibri"/>
                <a:sym typeface="Arial"/>
              </a:rPr>
              <a:t>Entretenir une relation de confiance basée sur l’échange </a:t>
            </a: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et la transparence</a:t>
            </a:r>
          </a:p>
          <a:p>
            <a:pPr marL="228600" lvl="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•Faire des points réguliers avec son tuteur/maître d’apprentissage</a:t>
            </a:r>
          </a:p>
          <a:p>
            <a:pPr marL="228600" algn="just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dirty="0">
                <a:solidFill>
                  <a:srgbClr val="3C1E48"/>
                </a:solidFill>
                <a:latin typeface="Calibri"/>
                <a:cs typeface="Calibri"/>
              </a:rPr>
              <a:t>• Demander des retours sur son travail</a:t>
            </a:r>
          </a:p>
          <a:p>
            <a:pPr marL="228600" lvl="0" algn="just">
              <a:lnSpc>
                <a:spcPct val="115000"/>
              </a:lnSpc>
              <a:spcBef>
                <a:spcPts val="1500"/>
              </a:spcBef>
              <a:buSzPts val="1400"/>
            </a:pPr>
            <a:endParaRPr lang="fr-FR" i="0" u="none" strike="noStrike" cap="none" dirty="0">
              <a:solidFill>
                <a:srgbClr val="3C1E48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2245A52-31A4-1F6B-CB0A-A4686D60333E}"/>
              </a:ext>
            </a:extLst>
          </p:cNvPr>
          <p:cNvCxnSpPr>
            <a:cxnSpLocks/>
          </p:cNvCxnSpPr>
          <p:nvPr/>
        </p:nvCxnSpPr>
        <p:spPr>
          <a:xfrm>
            <a:off x="6026426" y="3429000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40F4D3C-E9F2-EFC9-8B94-40F8A6B82E03}"/>
              </a:ext>
            </a:extLst>
          </p:cNvPr>
          <p:cNvCxnSpPr>
            <a:cxnSpLocks/>
          </p:cNvCxnSpPr>
          <p:nvPr/>
        </p:nvCxnSpPr>
        <p:spPr>
          <a:xfrm>
            <a:off x="615966" y="2472174"/>
            <a:ext cx="296944" cy="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B278665A-24BE-45E6-BAE5-69E56E37863B}"/>
              </a:ext>
            </a:extLst>
          </p:cNvPr>
          <p:cNvSpPr/>
          <p:nvPr/>
        </p:nvSpPr>
        <p:spPr>
          <a:xfrm>
            <a:off x="11705654" y="4479494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4 branches 25">
            <a:extLst>
              <a:ext uri="{FF2B5EF4-FFF2-40B4-BE49-F238E27FC236}">
                <a16:creationId xmlns:a16="http://schemas.microsoft.com/office/drawing/2014/main" id="{42F92146-61AC-4782-86AD-8C938FB764CD}"/>
              </a:ext>
            </a:extLst>
          </p:cNvPr>
          <p:cNvSpPr/>
          <p:nvPr/>
        </p:nvSpPr>
        <p:spPr>
          <a:xfrm>
            <a:off x="12066854" y="1491535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89A6643-1F2A-42BB-B908-6738D11EDA46}"/>
              </a:ext>
            </a:extLst>
          </p:cNvPr>
          <p:cNvSpPr/>
          <p:nvPr/>
        </p:nvSpPr>
        <p:spPr>
          <a:xfrm>
            <a:off x="11636068" y="323395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63A5098-750F-492F-868C-CF754E324D98}"/>
              </a:ext>
            </a:extLst>
          </p:cNvPr>
          <p:cNvSpPr/>
          <p:nvPr/>
        </p:nvSpPr>
        <p:spPr>
          <a:xfrm>
            <a:off x="12253341" y="5599291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12BD9C6-5DBB-4771-B04E-7E847C168082}"/>
              </a:ext>
            </a:extLst>
          </p:cNvPr>
          <p:cNvSpPr/>
          <p:nvPr/>
        </p:nvSpPr>
        <p:spPr>
          <a:xfrm>
            <a:off x="11867351" y="138136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Document 13">
            <a:extLst>
              <a:ext uri="{FF2B5EF4-FFF2-40B4-BE49-F238E27FC236}">
                <a16:creationId xmlns:a16="http://schemas.microsoft.com/office/drawing/2014/main" id="{883F40FF-4EC5-4300-94E6-71B20636FCB6}"/>
              </a:ext>
            </a:extLst>
          </p:cNvPr>
          <p:cNvSpPr/>
          <p:nvPr/>
        </p:nvSpPr>
        <p:spPr>
          <a:xfrm rot="16200000" flipV="1">
            <a:off x="8242059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232" name="Google Shape;232;g11af2176263_0_41"/>
          <p:cNvSpPr txBox="1"/>
          <p:nvPr/>
        </p:nvSpPr>
        <p:spPr>
          <a:xfrm>
            <a:off x="517908" y="2643245"/>
            <a:ext cx="6064960" cy="177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Avant l’arrivée, penser à prendre quelques minutes pour se renseigner sur le secteur ! </a:t>
            </a:r>
          </a:p>
        </p:txBody>
      </p:sp>
      <p:sp>
        <p:nvSpPr>
          <p:cNvPr id="20" name="Google Shape;231;g11af2176263_0_41">
            <a:extLst>
              <a:ext uri="{FF2B5EF4-FFF2-40B4-BE49-F238E27FC236}">
                <a16:creationId xmlns:a16="http://schemas.microsoft.com/office/drawing/2014/main" id="{856A78FF-D8AE-817A-0EAA-6695B866F8A2}"/>
              </a:ext>
            </a:extLst>
          </p:cNvPr>
          <p:cNvSpPr txBox="1"/>
          <p:nvPr/>
        </p:nvSpPr>
        <p:spPr>
          <a:xfrm>
            <a:off x="685823" y="4039055"/>
            <a:ext cx="6255574" cy="101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>
              <a:lnSpc>
                <a:spcPct val="115000"/>
              </a:lnSpc>
              <a:spcBef>
                <a:spcPts val="1500"/>
              </a:spcBef>
              <a:buSzPts val="1400"/>
            </a:pP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</a:rPr>
              <a:t>Pratique avec l’outil micro-</a:t>
            </a:r>
            <a:r>
              <a:rPr lang="fr-FR" sz="1800" dirty="0" err="1">
                <a:solidFill>
                  <a:srgbClr val="3C1E48"/>
                </a:solidFill>
                <a:latin typeface="Calibri"/>
                <a:cs typeface="Calibri"/>
              </a:rPr>
              <a:t>learning</a:t>
            </a:r>
            <a:r>
              <a:rPr lang="fr-FR" sz="1800" dirty="0">
                <a:solidFill>
                  <a:srgbClr val="3C1E48"/>
                </a:solidFill>
                <a:latin typeface="Calibri"/>
                <a:cs typeface="Calibri"/>
              </a:rPr>
              <a:t> : de quoi apprendre chaque jour et s’imprégner de la culture commerce !   </a:t>
            </a:r>
            <a:endParaRPr sz="1800" i="0" u="none" strike="noStrike" cap="none" dirty="0">
              <a:solidFill>
                <a:srgbClr val="3C1E48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22" name="Google Shape;294;p28">
            <a:extLst>
              <a:ext uri="{FF2B5EF4-FFF2-40B4-BE49-F238E27FC236}">
                <a16:creationId xmlns:a16="http://schemas.microsoft.com/office/drawing/2014/main" id="{728F6420-59AC-02BE-2CFF-D7EE8059F378}"/>
              </a:ext>
            </a:extLst>
          </p:cNvPr>
          <p:cNvSpPr/>
          <p:nvPr/>
        </p:nvSpPr>
        <p:spPr>
          <a:xfrm>
            <a:off x="2292923" y="5494555"/>
            <a:ext cx="3041374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u="sng" dirty="0">
                <a:solidFill>
                  <a:srgbClr val="3C1E48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</a:t>
            </a:r>
            <a:r>
              <a:rPr lang="fr-FR" sz="1800" i="1" u="sng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Culture Commerce</a:t>
            </a:r>
            <a:endParaRPr lang="fr-FR" sz="1800" b="0" i="1" u="sng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D29B95-0F4C-8AA6-FCE4-F5D61D89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080" y="2274955"/>
            <a:ext cx="3746500" cy="3733800"/>
          </a:xfrm>
          <a:prstGeom prst="rect">
            <a:avLst/>
          </a:prstGeom>
        </p:spPr>
      </p:pic>
      <p:sp>
        <p:nvSpPr>
          <p:cNvPr id="227" name="Google Shape;227;g11af2176263_0_41"/>
          <p:cNvSpPr txBox="1">
            <a:spLocks noGrp="1"/>
          </p:cNvSpPr>
          <p:nvPr>
            <p:ph type="title"/>
          </p:nvPr>
        </p:nvSpPr>
        <p:spPr>
          <a:xfrm>
            <a:off x="838164" y="52492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peu de culture </a:t>
            </a:r>
            <a:b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épater les collègues!</a:t>
            </a:r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59E8D098-A94F-4793-BCAE-21B1EC8624B3}"/>
              </a:ext>
            </a:extLst>
          </p:cNvPr>
          <p:cNvSpPr/>
          <p:nvPr/>
        </p:nvSpPr>
        <p:spPr>
          <a:xfrm>
            <a:off x="11705654" y="4479494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0107FF3D-C8DD-4593-884F-F2386794C552}"/>
              </a:ext>
            </a:extLst>
          </p:cNvPr>
          <p:cNvSpPr/>
          <p:nvPr/>
        </p:nvSpPr>
        <p:spPr>
          <a:xfrm>
            <a:off x="12066854" y="1491535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826565B-AC43-4441-8160-0A054EC6ACA9}"/>
              </a:ext>
            </a:extLst>
          </p:cNvPr>
          <p:cNvSpPr/>
          <p:nvPr/>
        </p:nvSpPr>
        <p:spPr>
          <a:xfrm>
            <a:off x="11636068" y="323395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12291C4-8C12-4025-B9E1-538138265CB4}"/>
              </a:ext>
            </a:extLst>
          </p:cNvPr>
          <p:cNvSpPr/>
          <p:nvPr/>
        </p:nvSpPr>
        <p:spPr>
          <a:xfrm>
            <a:off x="12253341" y="5599291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F29BCBD-6A87-4602-B1CB-62619A2A400A}"/>
              </a:ext>
            </a:extLst>
          </p:cNvPr>
          <p:cNvSpPr/>
          <p:nvPr/>
        </p:nvSpPr>
        <p:spPr>
          <a:xfrm>
            <a:off x="11867351" y="1381369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32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af2176263_0_55"/>
          <p:cNvSpPr txBox="1"/>
          <p:nvPr/>
        </p:nvSpPr>
        <p:spPr>
          <a:xfrm>
            <a:off x="6385238" y="2737780"/>
            <a:ext cx="4146628" cy="316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6999"/>
              </a:lnSpc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Maturité</a:t>
            </a:r>
            <a:endParaRPr lang="fr-FR"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Organisation</a:t>
            </a:r>
            <a:endParaRPr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Curiosité</a:t>
            </a:r>
            <a:endParaRPr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Sens du collectif</a:t>
            </a:r>
            <a:endParaRPr sz="3000" i="0" u="none" strike="noStrike" cap="none" dirty="0">
              <a:solidFill>
                <a:srgbClr val="F08EAA"/>
              </a:solidFill>
              <a:highlight>
                <a:srgbClr val="FFFFFF"/>
              </a:highlight>
              <a:latin typeface="Congenial Black"/>
              <a:ea typeface="Arial"/>
              <a:cs typeface="Arial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SzPts val="1600"/>
            </a:pPr>
            <a:r>
              <a:rPr lang="fr-FR" sz="3000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cs typeface="Calibri"/>
              </a:rPr>
              <a:t>• </a:t>
            </a:r>
            <a:r>
              <a:rPr lang="fr-FR" sz="3000" i="0" u="none" strike="noStrike" cap="none" dirty="0">
                <a:solidFill>
                  <a:srgbClr val="F08EAA"/>
                </a:solidFill>
                <a:highlight>
                  <a:srgbClr val="FFFFFF"/>
                </a:highlight>
                <a:latin typeface="Congenial Black"/>
                <a:ea typeface="Arial"/>
                <a:cs typeface="Arial"/>
                <a:sym typeface="Arial"/>
              </a:rPr>
              <a:t>Autonomie</a:t>
            </a:r>
            <a:endParaRPr sz="2400" i="0" u="none" strike="noStrike" cap="none" dirty="0">
              <a:solidFill>
                <a:srgbClr val="FF97D9"/>
              </a:solidFill>
              <a:highlight>
                <a:srgbClr val="FFFFFF"/>
              </a:highlight>
              <a:ea typeface="Arial"/>
              <a:cs typeface="Arial"/>
            </a:endParaRPr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F3ACB14D-ADA0-703E-2906-FC1337333595}"/>
              </a:ext>
            </a:extLst>
          </p:cNvPr>
          <p:cNvSpPr/>
          <p:nvPr/>
        </p:nvSpPr>
        <p:spPr>
          <a:xfrm>
            <a:off x="3896372" y="439554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515159-502C-C335-BCC4-9C272FAE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06" y="2084886"/>
            <a:ext cx="2842212" cy="3817277"/>
          </a:xfrm>
          <a:prstGeom prst="rect">
            <a:avLst/>
          </a:prstGeom>
        </p:spPr>
      </p:pic>
      <p:sp>
        <p:nvSpPr>
          <p:cNvPr id="239" name="Google Shape;239;g11af2176263_0_55"/>
          <p:cNvSpPr txBox="1">
            <a:spLocks noGrp="1"/>
          </p:cNvSpPr>
          <p:nvPr>
            <p:ph type="title"/>
          </p:nvPr>
        </p:nvSpPr>
        <p:spPr>
          <a:xfrm>
            <a:off x="46151" y="80377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ct val="100000"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5 qualités</a:t>
            </a:r>
            <a:br>
              <a:rPr lang="fr-FR" b="1" dirty="0">
                <a:solidFill>
                  <a:srgbClr val="3C1E48"/>
                </a:solidFill>
                <a:latin typeface="Congenial Black"/>
              </a:rPr>
            </a:br>
            <a:r>
              <a:rPr lang="fr-FR" dirty="0">
                <a:solidFill>
                  <a:srgbClr val="3C1E48"/>
                </a:solidFill>
              </a:rPr>
              <a:t> </a:t>
            </a:r>
            <a:r>
              <a:rPr lang="fr-FR" b="1" dirty="0">
                <a:solidFill>
                  <a:srgbClr val="3C1E48"/>
                </a:solidFill>
              </a:rPr>
              <a:t>pour être un alternant de rêve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3C1E48"/>
              </a:solidFill>
            </a:endParaRPr>
          </a:p>
        </p:txBody>
      </p:sp>
      <p:sp>
        <p:nvSpPr>
          <p:cNvPr id="11" name="Organigramme : Document 10">
            <a:extLst>
              <a:ext uri="{FF2B5EF4-FFF2-40B4-BE49-F238E27FC236}">
                <a16:creationId xmlns:a16="http://schemas.microsoft.com/office/drawing/2014/main" id="{71F9138E-938B-4FFA-89B3-58E9E887B7DB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59C8BFC-D9EC-42A5-851C-1E67A74682EF}"/>
              </a:ext>
            </a:extLst>
          </p:cNvPr>
          <p:cNvSpPr/>
          <p:nvPr/>
        </p:nvSpPr>
        <p:spPr>
          <a:xfrm>
            <a:off x="11065075" y="4575707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F2F21E45-E124-4AA1-8F9D-87AB8766C82F}"/>
              </a:ext>
            </a:extLst>
          </p:cNvPr>
          <p:cNvSpPr/>
          <p:nvPr/>
        </p:nvSpPr>
        <p:spPr>
          <a:xfrm>
            <a:off x="11426275" y="1587748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9F06C10-FF11-4A91-A259-8DD20E7598D7}"/>
              </a:ext>
            </a:extLst>
          </p:cNvPr>
          <p:cNvSpPr/>
          <p:nvPr/>
        </p:nvSpPr>
        <p:spPr>
          <a:xfrm>
            <a:off x="10995489" y="3330172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C72094A-AEE7-4F14-AC08-B2369B7F37ED}"/>
              </a:ext>
            </a:extLst>
          </p:cNvPr>
          <p:cNvSpPr/>
          <p:nvPr/>
        </p:nvSpPr>
        <p:spPr>
          <a:xfrm>
            <a:off x="11612762" y="5695504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C6A6C83-B1F6-4673-ADF8-0639C5D0AAC3}"/>
              </a:ext>
            </a:extLst>
          </p:cNvPr>
          <p:cNvSpPr/>
          <p:nvPr/>
        </p:nvSpPr>
        <p:spPr>
          <a:xfrm>
            <a:off x="11226772" y="1477582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71F5E355-F02C-423F-8EA8-14A299FBD8C5}"/>
              </a:ext>
            </a:extLst>
          </p:cNvPr>
          <p:cNvSpPr/>
          <p:nvPr/>
        </p:nvSpPr>
        <p:spPr>
          <a:xfrm>
            <a:off x="9118128" y="1014315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23BFC0A5-8C02-A1EE-278C-73DEEA716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7664" r="9726" b="7121"/>
          <a:stretch/>
        </p:blipFill>
        <p:spPr>
          <a:xfrm>
            <a:off x="188913" y="3873754"/>
            <a:ext cx="2574234" cy="2540567"/>
          </a:xfrm>
          <a:prstGeom prst="rect">
            <a:avLst/>
          </a:prstGeom>
        </p:spPr>
      </p:pic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3983518" y="389424"/>
            <a:ext cx="7078736" cy="124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Comment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  <a:latin typeface="Congenial Black"/>
              </a:rPr>
              <a:t> </a:t>
            </a: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ça marche ?</a:t>
            </a:r>
            <a:endParaRPr lang="fr-FR" sz="5400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112" name="Google Shape;112;p4"/>
          <p:cNvSpPr/>
          <p:nvPr/>
        </p:nvSpPr>
        <p:spPr>
          <a:xfrm rot="20576119">
            <a:off x="179484" y="687953"/>
            <a:ext cx="3667163" cy="907554"/>
          </a:xfrm>
          <a:prstGeom prst="roundRect">
            <a:avLst/>
          </a:prstGeom>
          <a:solidFill>
            <a:srgbClr val="EF6E4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32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À retirer avant envoi à l’alternant</a:t>
            </a:r>
            <a:endParaRPr lang="fr-FR" sz="3200" i="0" u="none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3C47DD-5CAD-B676-3289-53E111C117D5}"/>
              </a:ext>
            </a:extLst>
          </p:cNvPr>
          <p:cNvSpPr txBox="1"/>
          <p:nvPr/>
        </p:nvSpPr>
        <p:spPr>
          <a:xfrm>
            <a:off x="1918252" y="2630231"/>
            <a:ext cx="9611139" cy="29560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Pour 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faciliter</a:t>
            </a:r>
            <a:r>
              <a:rPr lang="en-US" sz="1800" b="1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l’intégration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de</a:t>
            </a:r>
            <a:r>
              <a:rPr lang="en-US" sz="1800" b="1" dirty="0">
                <a:solidFill>
                  <a:srgbClr val="F08EA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votre</a:t>
            </a:r>
            <a:r>
              <a:rPr lang="en-US" sz="1800" b="1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 alternant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voici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un document à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lui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remettre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le jour J ! 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ea typeface="Calibri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1800" b="1" dirty="0" err="1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Personnalisez</a:t>
            </a:r>
            <a:r>
              <a:rPr lang="en-US" sz="1800" b="1" dirty="0">
                <a:solidFill>
                  <a:srgbClr val="EF6E49"/>
                </a:solidFill>
                <a:latin typeface="Calibri"/>
                <a:ea typeface="Calibri"/>
                <a:cs typeface="Calibri"/>
              </a:rPr>
              <a:t>-le: </a:t>
            </a:r>
          </a:p>
          <a:p>
            <a:pPr lvl="6"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1.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ajoutez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votre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logo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2.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complétez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les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textes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sur les 6 diapositives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identifiées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bas de page par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3.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transmettez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le Welcome pack à </a:t>
            </a:r>
            <a:r>
              <a:rPr lang="en-US" sz="1800" b="1" dirty="0" err="1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votre</a:t>
            </a: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 alternant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ea typeface="Calibri"/>
                <a:cs typeface="Calibri"/>
              </a:rPr>
              <a:t>		… et voilà!</a:t>
            </a:r>
            <a:endParaRPr lang="fr-FR" sz="1800" b="1" dirty="0">
              <a:solidFill>
                <a:srgbClr val="3C1E48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36B3BA-53DE-4A6E-B0C1-685FB4F6F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500" y="4201745"/>
            <a:ext cx="592896" cy="5988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293D67F6-4BE7-FBA9-C8A8-4E5C0D566846}"/>
              </a:ext>
            </a:extLst>
          </p:cNvPr>
          <p:cNvSpPr/>
          <p:nvPr/>
        </p:nvSpPr>
        <p:spPr>
          <a:xfrm>
            <a:off x="4977158" y="1599232"/>
            <a:ext cx="2227190" cy="2221905"/>
          </a:xfrm>
          <a:prstGeom prst="rect">
            <a:avLst/>
          </a:prstGeom>
          <a:solidFill>
            <a:srgbClr val="EF6E4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2B3FD7-171A-2C81-813A-61CFDFAFAB0E}"/>
              </a:ext>
            </a:extLst>
          </p:cNvPr>
          <p:cNvSpPr txBox="1"/>
          <p:nvPr/>
        </p:nvSpPr>
        <p:spPr>
          <a:xfrm>
            <a:off x="5258511" y="1947082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#1</a:t>
            </a:r>
            <a:endParaRPr lang="fr-FR" sz="1800" dirty="0"/>
          </a:p>
        </p:txBody>
      </p:sp>
      <p:sp>
        <p:nvSpPr>
          <p:cNvPr id="6" name="Triangle 5">
            <a:hlinkClick r:id="rId3"/>
            <a:extLst>
              <a:ext uri="{FF2B5EF4-FFF2-40B4-BE49-F238E27FC236}">
                <a16:creationId xmlns:a16="http://schemas.microsoft.com/office/drawing/2014/main" id="{5A961D60-3C65-1354-18B7-0E9381B953C7}"/>
              </a:ext>
            </a:extLst>
          </p:cNvPr>
          <p:cNvSpPr/>
          <p:nvPr/>
        </p:nvSpPr>
        <p:spPr>
          <a:xfrm rot="5400000">
            <a:off x="5689956" y="2530382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2C483EE5-299D-D963-8A57-FD22B5C31AB1}"/>
              </a:ext>
            </a:extLst>
          </p:cNvPr>
          <p:cNvSpPr/>
          <p:nvPr/>
        </p:nvSpPr>
        <p:spPr>
          <a:xfrm>
            <a:off x="7495186" y="1585028"/>
            <a:ext cx="2227190" cy="2221905"/>
          </a:xfrm>
          <a:prstGeom prst="rect">
            <a:avLst/>
          </a:prstGeom>
          <a:solidFill>
            <a:srgbClr val="F08E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298823-7EAB-FE5B-28E4-9D043132E60D}"/>
              </a:ext>
            </a:extLst>
          </p:cNvPr>
          <p:cNvSpPr txBox="1"/>
          <p:nvPr/>
        </p:nvSpPr>
        <p:spPr>
          <a:xfrm>
            <a:off x="7776539" y="1932878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#2</a:t>
            </a:r>
            <a:endParaRPr lang="fr-FR" sz="1800" dirty="0"/>
          </a:p>
        </p:txBody>
      </p:sp>
      <p:sp>
        <p:nvSpPr>
          <p:cNvPr id="14" name="Triangle 13">
            <a:hlinkClick r:id="rId4"/>
            <a:extLst>
              <a:ext uri="{FF2B5EF4-FFF2-40B4-BE49-F238E27FC236}">
                <a16:creationId xmlns:a16="http://schemas.microsoft.com/office/drawing/2014/main" id="{8D749E50-DE8F-54B7-AA9C-CE6A4B4F08F4}"/>
              </a:ext>
            </a:extLst>
          </p:cNvPr>
          <p:cNvSpPr/>
          <p:nvPr/>
        </p:nvSpPr>
        <p:spPr>
          <a:xfrm rot="5400000">
            <a:off x="8221436" y="2526211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106548B2-BCBD-6F1A-652F-796B6B4F9A96}"/>
              </a:ext>
            </a:extLst>
          </p:cNvPr>
          <p:cNvSpPr/>
          <p:nvPr/>
        </p:nvSpPr>
        <p:spPr>
          <a:xfrm>
            <a:off x="4982405" y="4162019"/>
            <a:ext cx="2227190" cy="2221905"/>
          </a:xfrm>
          <a:prstGeom prst="rect">
            <a:avLst/>
          </a:prstGeom>
          <a:solidFill>
            <a:srgbClr val="F08E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548018-0F07-FF4A-D802-5175DB8FFDAF}"/>
              </a:ext>
            </a:extLst>
          </p:cNvPr>
          <p:cNvSpPr txBox="1"/>
          <p:nvPr/>
        </p:nvSpPr>
        <p:spPr>
          <a:xfrm>
            <a:off x="5263758" y="4509869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#3</a:t>
            </a:r>
            <a:endParaRPr lang="fr-FR" sz="1800" dirty="0"/>
          </a:p>
        </p:txBody>
      </p:sp>
      <p:sp>
        <p:nvSpPr>
          <p:cNvPr id="17" name="Triangle 16">
            <a:hlinkClick r:id="rId5"/>
            <a:extLst>
              <a:ext uri="{FF2B5EF4-FFF2-40B4-BE49-F238E27FC236}">
                <a16:creationId xmlns:a16="http://schemas.microsoft.com/office/drawing/2014/main" id="{49F80E60-EE49-685C-6170-021234022056}"/>
              </a:ext>
            </a:extLst>
          </p:cNvPr>
          <p:cNvSpPr/>
          <p:nvPr/>
        </p:nvSpPr>
        <p:spPr>
          <a:xfrm rot="5400000">
            <a:off x="5703408" y="5178144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5DF7EE17-6B1E-F314-841F-2A0C86FC4D4B}"/>
              </a:ext>
            </a:extLst>
          </p:cNvPr>
          <p:cNvSpPr/>
          <p:nvPr/>
        </p:nvSpPr>
        <p:spPr>
          <a:xfrm>
            <a:off x="7495186" y="4162019"/>
            <a:ext cx="2227190" cy="2221905"/>
          </a:xfrm>
          <a:prstGeom prst="rect">
            <a:avLst/>
          </a:prstGeom>
          <a:solidFill>
            <a:srgbClr val="EF6E4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CB1230-7C84-A551-DA24-19D4BC37490B}"/>
              </a:ext>
            </a:extLst>
          </p:cNvPr>
          <p:cNvSpPr txBox="1"/>
          <p:nvPr/>
        </p:nvSpPr>
        <p:spPr>
          <a:xfrm>
            <a:off x="7767792" y="4509869"/>
            <a:ext cx="163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Soft </a:t>
            </a:r>
            <a:r>
              <a:rPr lang="fr-FR" sz="1800" b="1" dirty="0" err="1">
                <a:solidFill>
                  <a:srgbClr val="3C1E48"/>
                </a:solidFill>
                <a:latin typeface="Congenial Black"/>
              </a:rPr>
              <a:t>Skills</a:t>
            </a:r>
            <a:r>
              <a:rPr lang="fr-FR" sz="1800" b="1" dirty="0">
                <a:solidFill>
                  <a:srgbClr val="3C1E48"/>
                </a:solidFill>
                <a:latin typeface="Congenial Black"/>
              </a:rPr>
              <a:t> #4</a:t>
            </a:r>
            <a:endParaRPr lang="fr-FR" sz="1800" dirty="0"/>
          </a:p>
        </p:txBody>
      </p:sp>
      <p:sp>
        <p:nvSpPr>
          <p:cNvPr id="20" name="Triangle 19">
            <a:hlinkClick r:id="rId6"/>
            <a:extLst>
              <a:ext uri="{FF2B5EF4-FFF2-40B4-BE49-F238E27FC236}">
                <a16:creationId xmlns:a16="http://schemas.microsoft.com/office/drawing/2014/main" id="{A4F96BF7-F7AA-6AD0-3E43-5F46208A2676}"/>
              </a:ext>
            </a:extLst>
          </p:cNvPr>
          <p:cNvSpPr/>
          <p:nvPr/>
        </p:nvSpPr>
        <p:spPr>
          <a:xfrm rot="5400000">
            <a:off x="8221436" y="5178144"/>
            <a:ext cx="774689" cy="711978"/>
          </a:xfrm>
          <a:prstGeom prst="triangle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Google Shape;255;p2"/>
          <p:cNvSpPr txBox="1">
            <a:spLocks noGrp="1"/>
          </p:cNvSpPr>
          <p:nvPr>
            <p:ph type="title"/>
          </p:nvPr>
        </p:nvSpPr>
        <p:spPr>
          <a:xfrm>
            <a:off x="354859" y="2057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conseils d’alternants en vidéo !</a:t>
            </a:r>
          </a:p>
        </p:txBody>
      </p:sp>
      <p:sp>
        <p:nvSpPr>
          <p:cNvPr id="23" name="Organigramme : Document 22">
            <a:extLst>
              <a:ext uri="{FF2B5EF4-FFF2-40B4-BE49-F238E27FC236}">
                <a16:creationId xmlns:a16="http://schemas.microsoft.com/office/drawing/2014/main" id="{E8CA907F-C9F3-41A6-A71E-70732E596409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14CC339A-F5CA-4416-BD55-9C67FFB72B4A}"/>
              </a:ext>
            </a:extLst>
          </p:cNvPr>
          <p:cNvSpPr/>
          <p:nvPr/>
        </p:nvSpPr>
        <p:spPr>
          <a:xfrm>
            <a:off x="10952035" y="4519250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4 branches 30">
            <a:extLst>
              <a:ext uri="{FF2B5EF4-FFF2-40B4-BE49-F238E27FC236}">
                <a16:creationId xmlns:a16="http://schemas.microsoft.com/office/drawing/2014/main" id="{0F2DE36B-222A-4F31-A9C1-FE7EFBA118E4}"/>
              </a:ext>
            </a:extLst>
          </p:cNvPr>
          <p:cNvSpPr/>
          <p:nvPr/>
        </p:nvSpPr>
        <p:spPr>
          <a:xfrm>
            <a:off x="11313235" y="1531291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CF22410-8706-45C9-B4BF-AE7BDCEFB427}"/>
              </a:ext>
            </a:extLst>
          </p:cNvPr>
          <p:cNvSpPr/>
          <p:nvPr/>
        </p:nvSpPr>
        <p:spPr>
          <a:xfrm>
            <a:off x="10882449" y="3273715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5C03BF0-4642-4BF2-AD26-D0BF0B9BE5D1}"/>
              </a:ext>
            </a:extLst>
          </p:cNvPr>
          <p:cNvSpPr/>
          <p:nvPr/>
        </p:nvSpPr>
        <p:spPr>
          <a:xfrm>
            <a:off x="11499722" y="5639047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AB3D3D2-086D-4F99-9758-5F2FE24B4584}"/>
              </a:ext>
            </a:extLst>
          </p:cNvPr>
          <p:cNvSpPr/>
          <p:nvPr/>
        </p:nvSpPr>
        <p:spPr>
          <a:xfrm>
            <a:off x="11113732" y="1421125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35" name="Google Shape;250;p24" descr="Ou comment ne surtout pas foirer son #integration ! Pour ça suivez mes quelques tips et les boulettes à éviter pour devenir un collaborateur incontournable. &#10;&#10;#alternance #1er job #emploi" title="1er job - Le grand saut">
            <a:hlinkClick r:id="rId7"/>
            <a:extLst>
              <a:ext uri="{FF2B5EF4-FFF2-40B4-BE49-F238E27FC236}">
                <a16:creationId xmlns:a16="http://schemas.microsoft.com/office/drawing/2014/main" id="{83CDE932-9D08-4341-82ED-ABAED1363B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859" y="2668263"/>
            <a:ext cx="4194398" cy="29875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riangle 5">
            <a:hlinkClick r:id="rId3"/>
            <a:extLst>
              <a:ext uri="{FF2B5EF4-FFF2-40B4-BE49-F238E27FC236}">
                <a16:creationId xmlns:a16="http://schemas.microsoft.com/office/drawing/2014/main" id="{AD5D61A7-1300-4855-BD6D-C236FBA90146}"/>
              </a:ext>
            </a:extLst>
          </p:cNvPr>
          <p:cNvSpPr/>
          <p:nvPr/>
        </p:nvSpPr>
        <p:spPr>
          <a:xfrm rot="5400000">
            <a:off x="744553" y="4590770"/>
            <a:ext cx="779289" cy="6362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Document 12">
            <a:extLst>
              <a:ext uri="{FF2B5EF4-FFF2-40B4-BE49-F238E27FC236}">
                <a16:creationId xmlns:a16="http://schemas.microsoft.com/office/drawing/2014/main" id="{BB8FE825-332A-4B7C-8E82-CE98AC2254D5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271" name="Google Shape;271;g11af2176263_0_25"/>
          <p:cNvSpPr txBox="1">
            <a:spLocks noGrp="1"/>
          </p:cNvSpPr>
          <p:nvPr>
            <p:ph type="title"/>
          </p:nvPr>
        </p:nvSpPr>
        <p:spPr>
          <a:xfrm>
            <a:off x="129208" y="121870"/>
            <a:ext cx="1131404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 b="1" dirty="0">
                <a:solidFill>
                  <a:srgbClr val="3C1E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droits et devoirs de l’alternant</a:t>
            </a:r>
          </a:p>
        </p:txBody>
      </p:sp>
      <p:sp>
        <p:nvSpPr>
          <p:cNvPr id="273" name="Google Shape;273;g11af2176263_0_25"/>
          <p:cNvSpPr txBox="1"/>
          <p:nvPr/>
        </p:nvSpPr>
        <p:spPr>
          <a:xfrm>
            <a:off x="13429" y="3197874"/>
            <a:ext cx="4951666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 Un encadrement par un tuteur afin d’apprendre et de progresser</a:t>
            </a:r>
          </a:p>
          <a:p>
            <a:pPr marL="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 Un statut de salarié de l’entreprise qui donne accès aux mêmes droits que les autres salariés</a:t>
            </a:r>
          </a:p>
          <a:p>
            <a:pPr marL="457200" indent="-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 Des congés payés comme n’importe quel salarié de l’entreprise.</a:t>
            </a:r>
          </a:p>
          <a:p>
            <a:pPr marL="457200" indent="-228600">
              <a:lnSpc>
                <a:spcPct val="150000"/>
              </a:lnSpc>
              <a:buSzPts val="1700"/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Un maintien du statut étudiant qui donne accès à des nombreux avantages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4F66AD-2C3C-9C55-AF6F-24A9CCD9AAAE}"/>
              </a:ext>
            </a:extLst>
          </p:cNvPr>
          <p:cNvSpPr txBox="1"/>
          <p:nvPr/>
        </p:nvSpPr>
        <p:spPr>
          <a:xfrm>
            <a:off x="5478721" y="3193473"/>
            <a:ext cx="4772610" cy="35819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Le respect du règlement intérieur de l’entreprise</a:t>
            </a:r>
            <a:r>
              <a:rPr lang="en-US" sz="1800" b="1" dirty="0">
                <a:solidFill>
                  <a:srgbClr val="3C1E48"/>
                </a:solidFill>
                <a:latin typeface="Calibri"/>
                <a:cs typeface="Calibr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La ponctualité et l’assiduité </a:t>
            </a:r>
            <a:endParaRPr lang="en-US" sz="1800" b="1" dirty="0">
              <a:solidFill>
                <a:srgbClr val="3C1E48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 L’engagement pour le poste, en réalisant les tâches qui sont demandées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3C1E48"/>
                </a:solidFill>
                <a:latin typeface="Calibri"/>
                <a:cs typeface="Calibri"/>
              </a:rPr>
              <a:t>​</a:t>
            </a: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 La présence en formation</a:t>
            </a:r>
            <a:r>
              <a:rPr lang="en-US" sz="1800" b="1" dirty="0">
                <a:solidFill>
                  <a:srgbClr val="3C1E48"/>
                </a:solidFill>
                <a:latin typeface="Calibri"/>
                <a:cs typeface="Calibr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3C1E48"/>
                </a:solidFill>
                <a:latin typeface="Calibri"/>
                <a:cs typeface="Calibri"/>
              </a:rPr>
              <a:t>• Se présenter à l’ensemble des épreuves de la   certification suivie</a:t>
            </a:r>
          </a:p>
          <a:p>
            <a:pPr>
              <a:lnSpc>
                <a:spcPct val="150000"/>
              </a:lnSpc>
            </a:pPr>
            <a:endParaRPr lang="fr-FR" sz="800" b="1" dirty="0">
              <a:solidFill>
                <a:srgbClr val="3C1E48"/>
              </a:solidFill>
              <a:latin typeface="Calibri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3478C0-4239-2B4E-9F18-AEC98359F627}"/>
              </a:ext>
            </a:extLst>
          </p:cNvPr>
          <p:cNvSpPr txBox="1"/>
          <p:nvPr/>
        </p:nvSpPr>
        <p:spPr>
          <a:xfrm>
            <a:off x="1269943" y="2815027"/>
            <a:ext cx="1905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u="sng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Les droits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6CFEEF-2A11-A3FF-DCA4-CB4F435373D4}"/>
              </a:ext>
            </a:extLst>
          </p:cNvPr>
          <p:cNvSpPr txBox="1"/>
          <p:nvPr/>
        </p:nvSpPr>
        <p:spPr>
          <a:xfrm>
            <a:off x="6578050" y="2824141"/>
            <a:ext cx="1905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u="sng" dirty="0">
                <a:solidFill>
                  <a:srgbClr val="EF6E49"/>
                </a:solidFill>
                <a:latin typeface="Congenial Black"/>
                <a:cs typeface="Calibri"/>
                <a:sym typeface="Calibri"/>
              </a:rPr>
              <a:t>Les devoirs</a:t>
            </a:r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6665B190-1B3C-47F0-B7C1-C162FA5823C5}"/>
              </a:ext>
            </a:extLst>
          </p:cNvPr>
          <p:cNvSpPr/>
          <p:nvPr/>
        </p:nvSpPr>
        <p:spPr>
          <a:xfrm>
            <a:off x="11331852" y="4714908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5BA15FC1-F36B-4656-963A-D9C07A714657}"/>
              </a:ext>
            </a:extLst>
          </p:cNvPr>
          <p:cNvSpPr/>
          <p:nvPr/>
        </p:nvSpPr>
        <p:spPr>
          <a:xfrm>
            <a:off x="11693052" y="1726949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B4074E-18D1-4029-868A-3EE2D1F67955}"/>
              </a:ext>
            </a:extLst>
          </p:cNvPr>
          <p:cNvSpPr/>
          <p:nvPr/>
        </p:nvSpPr>
        <p:spPr>
          <a:xfrm>
            <a:off x="11262266" y="3469373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B7710DF-B15D-4F0B-AC02-192F0DBA9B48}"/>
              </a:ext>
            </a:extLst>
          </p:cNvPr>
          <p:cNvSpPr/>
          <p:nvPr/>
        </p:nvSpPr>
        <p:spPr>
          <a:xfrm>
            <a:off x="11879539" y="5834705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9DDD3C1-A649-44B5-9218-B047CDFE2131}"/>
              </a:ext>
            </a:extLst>
          </p:cNvPr>
          <p:cNvSpPr/>
          <p:nvPr/>
        </p:nvSpPr>
        <p:spPr>
          <a:xfrm>
            <a:off x="11493549" y="1616783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14FF536-20AD-47BB-B598-D6E00291B66A}"/>
              </a:ext>
            </a:extLst>
          </p:cNvPr>
          <p:cNvCxnSpPr>
            <a:cxnSpLocks/>
          </p:cNvCxnSpPr>
          <p:nvPr/>
        </p:nvCxnSpPr>
        <p:spPr>
          <a:xfrm>
            <a:off x="5299536" y="3330225"/>
            <a:ext cx="0" cy="3309730"/>
          </a:xfrm>
          <a:prstGeom prst="line">
            <a:avLst/>
          </a:prstGeom>
          <a:ln w="69850" cap="rnd">
            <a:solidFill>
              <a:srgbClr val="EF6E4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oogle Shape;178;p15">
            <a:extLst>
              <a:ext uri="{FF2B5EF4-FFF2-40B4-BE49-F238E27FC236}">
                <a16:creationId xmlns:a16="http://schemas.microsoft.com/office/drawing/2014/main" id="{A575F107-6496-448C-9107-F0A24D5A3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145" r="9559"/>
          <a:stretch/>
        </p:blipFill>
        <p:spPr>
          <a:xfrm>
            <a:off x="4354409" y="1258799"/>
            <a:ext cx="1890254" cy="182243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128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BESOIN D’AIDES ?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86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Document 18">
            <a:extLst>
              <a:ext uri="{FF2B5EF4-FFF2-40B4-BE49-F238E27FC236}">
                <a16:creationId xmlns:a16="http://schemas.microsoft.com/office/drawing/2014/main" id="{E7561375-09BC-4BA8-BC53-F57C1206BD5B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pic>
        <p:nvPicPr>
          <p:cNvPr id="286" name="Google Shape;286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6823" r="63422" b="59263"/>
          <a:stretch/>
        </p:blipFill>
        <p:spPr>
          <a:xfrm>
            <a:off x="231501" y="2998524"/>
            <a:ext cx="1165175" cy="10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/>
          <p:nvPr/>
        </p:nvSpPr>
        <p:spPr>
          <a:xfrm>
            <a:off x="1467920" y="3613681"/>
            <a:ext cx="252492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Tous les sujets passés au crible : démarches administratives, quiz et guide complet en ligne avec toutes les informations sur l’alternance</a:t>
            </a:r>
            <a:endParaRPr lang="fr-FR" sz="16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1439716" y="5281730"/>
            <a:ext cx="2293500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Découvrir la </a:t>
            </a:r>
            <a:r>
              <a:rPr lang="fr-FR" sz="1800" b="0" i="0" u="sng" strike="noStrike" cap="none" dirty="0" err="1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CoBox</a:t>
            </a:r>
            <a:r>
              <a:rPr lang="fr-FR" sz="1800" b="0" i="0" u="sng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Alternance</a:t>
            </a:r>
            <a:endParaRPr lang="fr-FR" sz="1800" b="0" i="0" u="sng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8156234" y="3244319"/>
            <a:ext cx="256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Simulation des aides</a:t>
            </a:r>
            <a:endParaRPr lang="fr-FR" sz="1400" b="0" i="0" u="none" strike="noStrike" cap="none" dirty="0">
              <a:solidFill>
                <a:srgbClr val="203864"/>
              </a:solidFill>
              <a:latin typeface="Congenial Black"/>
              <a:ea typeface="Arial"/>
              <a:cs typeface="Arial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4676489" y="2527991"/>
            <a:ext cx="2677742" cy="26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Trouver un logement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4676489" y="2850617"/>
            <a:ext cx="191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Un guide avec toutes les informations pratiques pour trouver un logemen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8149082" y="3543998"/>
            <a:ext cx="191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600"/>
            </a:pP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Toutes</a:t>
            </a: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les aides financières accessibles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4675993" y="4234662"/>
            <a:ext cx="1914300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u="sng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 guide</a:t>
            </a:r>
            <a:endParaRPr lang="fr-FR" sz="1800" b="0" i="0" u="sng" strike="noStrike" cap="non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7852808" y="4457531"/>
            <a:ext cx="2242928" cy="514200"/>
          </a:xfrm>
          <a:prstGeom prst="roundRect">
            <a:avLst>
              <a:gd name="adj" fmla="val 16667"/>
            </a:avLst>
          </a:prstGeom>
          <a:solidFill>
            <a:srgbClr val="F08E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u="sng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Faire une simulation</a:t>
            </a:r>
            <a:endParaRPr lang="fr-FR" sz="1800" b="0" i="0" u="sng" strike="noStrike" cap="non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96" name="Google Shape;296;p28" descr="Maison1 conto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9686" y="220101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 descr="Tirelire avec un remplissage un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4432" y="29985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/>
          <p:nvPr/>
        </p:nvSpPr>
        <p:spPr>
          <a:xfrm>
            <a:off x="1472566" y="3286498"/>
            <a:ext cx="222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Un outil complet</a:t>
            </a:r>
            <a:r>
              <a:rPr lang="fr-FR" sz="1800" b="1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451533" y="224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Des aides pour tous</a:t>
            </a:r>
            <a:endParaRPr b="1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B973EDD-F58F-462A-80F1-AA3BBC518D7A}"/>
              </a:ext>
            </a:extLst>
          </p:cNvPr>
          <p:cNvSpPr/>
          <p:nvPr/>
        </p:nvSpPr>
        <p:spPr>
          <a:xfrm>
            <a:off x="853257" y="421744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CF20347-3A0D-4B78-9321-F1CE674A4E1E}"/>
              </a:ext>
            </a:extLst>
          </p:cNvPr>
          <p:cNvSpPr/>
          <p:nvPr/>
        </p:nvSpPr>
        <p:spPr>
          <a:xfrm>
            <a:off x="1005657" y="436984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74D2187C-7C64-4768-A918-9381B67793A9}"/>
              </a:ext>
            </a:extLst>
          </p:cNvPr>
          <p:cNvSpPr/>
          <p:nvPr/>
        </p:nvSpPr>
        <p:spPr>
          <a:xfrm>
            <a:off x="11184990" y="4419033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1B67BAB2-A7A3-4501-B01A-3FB09322DDDE}"/>
              </a:ext>
            </a:extLst>
          </p:cNvPr>
          <p:cNvSpPr/>
          <p:nvPr/>
        </p:nvSpPr>
        <p:spPr>
          <a:xfrm>
            <a:off x="11546190" y="1431074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55BE6EE-9EE9-48A2-B163-646DB3F97CA8}"/>
              </a:ext>
            </a:extLst>
          </p:cNvPr>
          <p:cNvSpPr/>
          <p:nvPr/>
        </p:nvSpPr>
        <p:spPr>
          <a:xfrm>
            <a:off x="11115404" y="3173498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692F73E-C9E3-4755-918F-54E05B07224B}"/>
              </a:ext>
            </a:extLst>
          </p:cNvPr>
          <p:cNvSpPr/>
          <p:nvPr/>
        </p:nvSpPr>
        <p:spPr>
          <a:xfrm>
            <a:off x="11732677" y="5538830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84A3E2F-EACE-4651-A118-28CF98FA2847}"/>
              </a:ext>
            </a:extLst>
          </p:cNvPr>
          <p:cNvSpPr/>
          <p:nvPr/>
        </p:nvSpPr>
        <p:spPr>
          <a:xfrm>
            <a:off x="11346687" y="1320908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342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DES OUTILS POUR BIEN S’ORGANISER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50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Document 9">
            <a:extLst>
              <a:ext uri="{FF2B5EF4-FFF2-40B4-BE49-F238E27FC236}">
                <a16:creationId xmlns:a16="http://schemas.microsoft.com/office/drawing/2014/main" id="{D8466244-0ADF-4B62-A2DA-B04F0F98A79B}"/>
              </a:ext>
            </a:extLst>
          </p:cNvPr>
          <p:cNvSpPr/>
          <p:nvPr/>
        </p:nvSpPr>
        <p:spPr>
          <a:xfrm rot="16200000" flipV="1">
            <a:off x="7725224" y="2368595"/>
            <a:ext cx="6846457" cy="2104441"/>
          </a:xfrm>
          <a:prstGeom prst="flowChartDocument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title"/>
          </p:nvPr>
        </p:nvSpPr>
        <p:spPr>
          <a:xfrm>
            <a:off x="501496" y="171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 b="1" dirty="0">
                <a:solidFill>
                  <a:srgbClr val="3C1E48"/>
                </a:solidFill>
              </a:rPr>
              <a:t>Outils en ligne</a:t>
            </a:r>
          </a:p>
        </p:txBody>
      </p:sp>
      <p:sp>
        <p:nvSpPr>
          <p:cNvPr id="311" name="Google Shape;311;p8"/>
          <p:cNvSpPr txBox="1"/>
          <p:nvPr/>
        </p:nvSpPr>
        <p:spPr>
          <a:xfrm>
            <a:off x="2686676" y="1916897"/>
            <a:ext cx="8632800" cy="41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>
              <a:lnSpc>
                <a:spcPct val="150000"/>
              </a:lnSpc>
            </a:pPr>
            <a:r>
              <a:rPr lang="fr-FR" sz="2000" b="1" i="0" u="none" strike="noStrike" cap="none" dirty="0">
                <a:solidFill>
                  <a:srgbClr val="F08EAA"/>
                </a:solidFill>
                <a:latin typeface="Congenial Black"/>
                <a:ea typeface="Arial"/>
                <a:cs typeface="Arial"/>
                <a:sym typeface="Arial"/>
              </a:rPr>
              <a:t>Pour créer des </a:t>
            </a:r>
            <a:r>
              <a:rPr lang="fr-FR" sz="2000" b="1" i="0" u="none" strike="noStrike" cap="none" dirty="0" err="1">
                <a:solidFill>
                  <a:srgbClr val="F08EAA"/>
                </a:solidFill>
                <a:latin typeface="Congenial Black"/>
                <a:ea typeface="Arial"/>
                <a:cs typeface="Arial"/>
                <a:sym typeface="Arial"/>
              </a:rPr>
              <a:t>todo-list</a:t>
            </a:r>
            <a:r>
              <a:rPr lang="fr-FR" sz="2000" b="1" dirty="0">
                <a:solidFill>
                  <a:srgbClr val="F08EAA"/>
                </a:solidFill>
                <a:latin typeface="Congenial Black"/>
              </a:rPr>
              <a:t> </a:t>
            </a:r>
            <a:r>
              <a:rPr lang="fr-FR" sz="2000" b="1" i="0" u="none" strike="noStrike" cap="none" dirty="0">
                <a:solidFill>
                  <a:srgbClr val="F08EAA"/>
                </a:solidFill>
                <a:latin typeface="Congenial Black"/>
                <a:ea typeface="Arial"/>
                <a:cs typeface="Arial"/>
                <a:sym typeface="Arial"/>
              </a:rPr>
              <a:t>claires :</a:t>
            </a:r>
            <a:endParaRPr lang="fr-FR" sz="1700" b="1" i="0" u="sng" strike="noStrike" cap="none" dirty="0">
              <a:solidFill>
                <a:srgbClr val="F08EAA"/>
              </a:solidFill>
              <a:ea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https://todoist.com/fr</a:t>
            </a:r>
            <a:endParaRPr sz="1700" b="0" i="0" u="none" strike="noStrike" cap="none" dirty="0">
              <a:solidFill>
                <a:srgbClr val="3C1E48"/>
              </a:solidFill>
              <a:ea typeface="Arial"/>
              <a:cs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https://www.google.fr/keep/</a:t>
            </a: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https://trello.com/</a:t>
            </a: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rgbClr val="F08EAA"/>
                </a:solidFill>
                <a:latin typeface="Congenial Black"/>
                <a:sym typeface="Arial"/>
              </a:rPr>
              <a:t>Faire son planning :</a:t>
            </a:r>
            <a:endParaRPr sz="2000" dirty="0">
              <a:solidFill>
                <a:srgbClr val="F08EAA"/>
              </a:solidFill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www.canva.com</a:t>
            </a:r>
            <a:endParaRPr sz="1700" b="0" i="0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i="0" u="sng" strike="noStrike" cap="none" dirty="0">
                <a:solidFill>
                  <a:srgbClr val="3C1E48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Agenda</a:t>
            </a:r>
            <a:endParaRPr lang="fr-FR" sz="1700" b="0" i="0" u="sng" strike="noStrike" cap="none" dirty="0">
              <a:solidFill>
                <a:srgbClr val="3C1E48"/>
              </a:solidFill>
              <a:latin typeface="Arial"/>
              <a:ea typeface="Arial"/>
              <a:cs typeface="Arial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0650">
              <a:lnSpc>
                <a:spcPct val="150000"/>
              </a:lnSpc>
            </a:pPr>
            <a:endParaRPr lang="fr-FR" dirty="0">
              <a:solidFill>
                <a:srgbClr val="3C1E48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26FDAC-46CA-7E4E-C370-6E6B8DC90327}"/>
              </a:ext>
            </a:extLst>
          </p:cNvPr>
          <p:cNvSpPr txBox="1"/>
          <p:nvPr/>
        </p:nvSpPr>
        <p:spPr>
          <a:xfrm>
            <a:off x="2830024" y="5596579"/>
            <a:ext cx="2743200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hlinkClick r:id="rId8"/>
              </a:rPr>
              <a:t>https://www.notion.so/fr-fr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5825C9-EEAC-E457-E2E2-6168833D9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49" y="1707469"/>
            <a:ext cx="2087660" cy="2087660"/>
          </a:xfrm>
          <a:prstGeom prst="rect">
            <a:avLst/>
          </a:prstGeom>
        </p:spPr>
      </p:pic>
      <p:pic>
        <p:nvPicPr>
          <p:cNvPr id="8" name="Image 7" descr="Une image contenant texte, mots croisés&#10;&#10;Description générée automatiquement">
            <a:extLst>
              <a:ext uri="{FF2B5EF4-FFF2-40B4-BE49-F238E27FC236}">
                <a16:creationId xmlns:a16="http://schemas.microsoft.com/office/drawing/2014/main" id="{797E1498-4CE7-20CE-50E7-36D09924E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4215818"/>
            <a:ext cx="1848476" cy="1829420"/>
          </a:xfrm>
          <a:prstGeom prst="rect">
            <a:avLst/>
          </a:prstGeom>
        </p:spPr>
      </p:pic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266E53B9-BA01-4391-91DC-FD9571CBA568}"/>
              </a:ext>
            </a:extLst>
          </p:cNvPr>
          <p:cNvSpPr/>
          <p:nvPr/>
        </p:nvSpPr>
        <p:spPr>
          <a:xfrm>
            <a:off x="11086682" y="4708805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AB2C1AEA-9ABB-4E3B-8396-E292D2C20061}"/>
              </a:ext>
            </a:extLst>
          </p:cNvPr>
          <p:cNvSpPr/>
          <p:nvPr/>
        </p:nvSpPr>
        <p:spPr>
          <a:xfrm>
            <a:off x="11447882" y="1720846"/>
            <a:ext cx="274929" cy="237278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D419526-190E-4849-8B9F-26AAF51FF33D}"/>
              </a:ext>
            </a:extLst>
          </p:cNvPr>
          <p:cNvSpPr/>
          <p:nvPr/>
        </p:nvSpPr>
        <p:spPr>
          <a:xfrm>
            <a:off x="11017096" y="3463270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9730AF6-1A99-44EB-BFC8-75B4BECB3E2B}"/>
              </a:ext>
            </a:extLst>
          </p:cNvPr>
          <p:cNvSpPr/>
          <p:nvPr/>
        </p:nvSpPr>
        <p:spPr>
          <a:xfrm>
            <a:off x="11634369" y="5828602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11FB335-665D-4450-BAC7-0AA4901FB167}"/>
              </a:ext>
            </a:extLst>
          </p:cNvPr>
          <p:cNvSpPr/>
          <p:nvPr/>
        </p:nvSpPr>
        <p:spPr>
          <a:xfrm>
            <a:off x="11248379" y="1610680"/>
            <a:ext cx="121920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Document 2">
            <a:extLst>
              <a:ext uri="{FF2B5EF4-FFF2-40B4-BE49-F238E27FC236}">
                <a16:creationId xmlns:a16="http://schemas.microsoft.com/office/drawing/2014/main" id="{3C125078-58AB-85DF-CD1B-010787663AA5}"/>
              </a:ext>
            </a:extLst>
          </p:cNvPr>
          <p:cNvSpPr/>
          <p:nvPr/>
        </p:nvSpPr>
        <p:spPr>
          <a:xfrm rot="16200000">
            <a:off x="-1462317" y="1461451"/>
            <a:ext cx="6846457" cy="3918988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ctrTitle"/>
          </p:nvPr>
        </p:nvSpPr>
        <p:spPr>
          <a:xfrm>
            <a:off x="2888343" y="4336502"/>
            <a:ext cx="9144000" cy="129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fr-FR" b="1">
                <a:solidFill>
                  <a:srgbClr val="3C1E48"/>
                </a:solidFill>
                <a:latin typeface="Congenial Black"/>
              </a:rPr>
              <a:t>Bonne</a:t>
            </a:r>
            <a:br>
              <a:rPr lang="fr-FR" b="1" dirty="0">
                <a:solidFill>
                  <a:srgbClr val="3C1E48"/>
                </a:solidFill>
                <a:latin typeface="Congenial Black"/>
              </a:rPr>
            </a:br>
            <a:r>
              <a:rPr lang="fr-FR" b="1">
                <a:solidFill>
                  <a:srgbClr val="3C1E48"/>
                </a:solidFill>
                <a:latin typeface="Congenial Black"/>
              </a:rPr>
              <a:t> intégration !</a:t>
            </a:r>
            <a:endParaRPr lang="fr-FR" b="1" dirty="0">
              <a:solidFill>
                <a:srgbClr val="203864"/>
              </a:solidFill>
            </a:endParaRPr>
          </a:p>
        </p:txBody>
      </p:sp>
      <p:pic>
        <p:nvPicPr>
          <p:cNvPr id="2" name="Google Shape;177;p1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57D92B85-879C-60C6-66CF-C97C2BD896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790" r="10269"/>
          <a:stretch/>
        </p:blipFill>
        <p:spPr>
          <a:xfrm>
            <a:off x="5909672" y="947371"/>
            <a:ext cx="3094572" cy="2878486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Étoile : 4 branches 5">
            <a:extLst>
              <a:ext uri="{FF2B5EF4-FFF2-40B4-BE49-F238E27FC236}">
                <a16:creationId xmlns:a16="http://schemas.microsoft.com/office/drawing/2014/main" id="{BF5D4EE6-910D-9C2E-CDDD-3718850A2DCD}"/>
              </a:ext>
            </a:extLst>
          </p:cNvPr>
          <p:cNvSpPr/>
          <p:nvPr/>
        </p:nvSpPr>
        <p:spPr>
          <a:xfrm>
            <a:off x="5401402" y="2118992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07CB509D-0076-D2C7-756C-8C24022F44F0}"/>
              </a:ext>
            </a:extLst>
          </p:cNvPr>
          <p:cNvSpPr/>
          <p:nvPr/>
        </p:nvSpPr>
        <p:spPr>
          <a:xfrm>
            <a:off x="4399916" y="683529"/>
            <a:ext cx="396242" cy="339636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4 branches 9">
            <a:extLst>
              <a:ext uri="{FF2B5EF4-FFF2-40B4-BE49-F238E27FC236}">
                <a16:creationId xmlns:a16="http://schemas.microsoft.com/office/drawing/2014/main" id="{16322E84-CC36-2B34-D656-E0157D610B97}"/>
              </a:ext>
            </a:extLst>
          </p:cNvPr>
          <p:cNvSpPr/>
          <p:nvPr/>
        </p:nvSpPr>
        <p:spPr>
          <a:xfrm>
            <a:off x="10164990" y="1892568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1C1F372A-57B6-6D64-D522-C66557FB5E4C}"/>
              </a:ext>
            </a:extLst>
          </p:cNvPr>
          <p:cNvSpPr/>
          <p:nvPr/>
        </p:nvSpPr>
        <p:spPr>
          <a:xfrm>
            <a:off x="9590224" y="3818613"/>
            <a:ext cx="396242" cy="339636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F4E3AAB8-CB33-7876-08A3-830787334944}"/>
              </a:ext>
            </a:extLst>
          </p:cNvPr>
          <p:cNvSpPr/>
          <p:nvPr/>
        </p:nvSpPr>
        <p:spPr>
          <a:xfrm>
            <a:off x="11462566" y="5106029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89B763F5-75F4-8E7D-BBBB-B0D39A644B46}"/>
              </a:ext>
            </a:extLst>
          </p:cNvPr>
          <p:cNvSpPr/>
          <p:nvPr/>
        </p:nvSpPr>
        <p:spPr>
          <a:xfrm>
            <a:off x="4865823" y="3997138"/>
            <a:ext cx="396242" cy="339636"/>
          </a:xfrm>
          <a:prstGeom prst="star4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F4D89EA-0257-4A82-7988-57904DBB3B2A}"/>
              </a:ext>
            </a:extLst>
          </p:cNvPr>
          <p:cNvSpPr/>
          <p:nvPr/>
        </p:nvSpPr>
        <p:spPr>
          <a:xfrm>
            <a:off x="10235474" y="1266370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6D99FD3-5E87-2FEC-0805-360D4C309C76}"/>
              </a:ext>
            </a:extLst>
          </p:cNvPr>
          <p:cNvSpPr/>
          <p:nvPr/>
        </p:nvSpPr>
        <p:spPr>
          <a:xfrm>
            <a:off x="10718799" y="5398587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0A03438-435A-CD36-9E36-8BE1434FA16F}"/>
              </a:ext>
            </a:extLst>
          </p:cNvPr>
          <p:cNvSpPr/>
          <p:nvPr/>
        </p:nvSpPr>
        <p:spPr>
          <a:xfrm>
            <a:off x="4740364" y="3038563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2B051A4-3387-DB0B-EF3F-FB976D0C7294}"/>
              </a:ext>
            </a:extLst>
          </p:cNvPr>
          <p:cNvSpPr/>
          <p:nvPr/>
        </p:nvSpPr>
        <p:spPr>
          <a:xfrm>
            <a:off x="6220820" y="61881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954849" y="2608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Mode d’emploi technique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4828266" y="1701683"/>
            <a:ext cx="276876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Mettre votre logo</a:t>
            </a:r>
            <a:endParaRPr sz="2400" b="0" i="0" u="none" strike="noStrike" cap="none" dirty="0">
              <a:solidFill>
                <a:srgbClr val="EF6E49"/>
              </a:solidFill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94" y="2567808"/>
            <a:ext cx="1916113" cy="8462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/>
          <p:nvPr/>
        </p:nvSpPr>
        <p:spPr>
          <a:xfrm>
            <a:off x="464283" y="2165165"/>
            <a:ext cx="3073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1. Clic droit sur l’image : </a:t>
            </a:r>
            <a:endParaRPr sz="1600" b="1" i="0" u="none" strike="noStrike" cap="none" dirty="0">
              <a:solidFill>
                <a:srgbClr val="3C1E48"/>
              </a:solidFill>
              <a:sym typeface="Arial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5548" y="2534497"/>
            <a:ext cx="4982859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/>
          <p:nvPr/>
        </p:nvSpPr>
        <p:spPr>
          <a:xfrm>
            <a:off x="3385548" y="2165165"/>
            <a:ext cx="39778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2. Sélectionner « À partir d’un fichier » : </a:t>
            </a:r>
            <a:endParaRPr sz="1600" b="1" i="0" u="none" strike="noStrike" cap="none" dirty="0">
              <a:solidFill>
                <a:srgbClr val="3C1E48"/>
              </a:solidFill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9154174" y="2206354"/>
            <a:ext cx="2999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Importer</a:t>
            </a:r>
            <a:r>
              <a:rPr lang="fr-FR" sz="18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votre logo </a:t>
            </a:r>
            <a:endParaRPr sz="1400" b="1" i="0" u="none" strike="noStrike" cap="none" dirty="0">
              <a:solidFill>
                <a:srgbClr val="3C1E48"/>
              </a:solidFill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 flipH="1">
            <a:off x="9294448" y="2648851"/>
            <a:ext cx="19312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Importer le fichier png de votre propre logo</a:t>
            </a:r>
            <a:endParaRPr lang="fr-FR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3972367" y="4113598"/>
            <a:ext cx="44805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Transmettre votre </a:t>
            </a:r>
            <a:r>
              <a:rPr lang="fr-FR" sz="2400" b="1" dirty="0" err="1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Welcome</a:t>
            </a:r>
            <a:r>
              <a:rPr lang="fr-FR" sz="24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 pack</a:t>
            </a:r>
            <a:endParaRPr sz="2400" b="1" dirty="0">
              <a:solidFill>
                <a:srgbClr val="EF6E49"/>
              </a:solidFill>
              <a:latin typeface="Calibri"/>
              <a:cs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344256" y="4584277"/>
            <a:ext cx="243416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1. Retirer les diapositives mode d’emploi</a:t>
            </a:r>
          </a:p>
          <a:p>
            <a:pPr>
              <a:buSzPts val="1800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Dans la colonne à gauche du document, choisir les diapositives, clic droit et sélectionner «supprimer la diapositive » </a:t>
            </a:r>
            <a:endParaRPr lang="fr-FR" sz="1600" b="0" i="0" u="none" strike="noStrike" cap="none" dirty="0">
              <a:solidFill>
                <a:srgbClr val="3C1E48"/>
              </a:solidFill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5">
            <a:alphaModFix/>
          </a:blip>
          <a:srcRect t="8492" b="35167"/>
          <a:stretch/>
        </p:blipFill>
        <p:spPr>
          <a:xfrm>
            <a:off x="2722795" y="4597390"/>
            <a:ext cx="1287646" cy="198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4771976" y="4593321"/>
            <a:ext cx="207679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2. Enregistrer en PDF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Dans Fichier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Exporter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Enregistrer sous un autre type de fichier</a:t>
            </a:r>
            <a:endParaRPr lang="fr-FR" sz="1600" dirty="0">
              <a:solidFill>
                <a:srgbClr val="3C1E48"/>
              </a:solidFill>
              <a:ea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6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choisir « PDF</a:t>
            </a: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sz="1600" b="0" i="0" u="none" strike="noStrike" cap="none" dirty="0">
              <a:solidFill>
                <a:srgbClr val="3C1E48"/>
              </a:solidFill>
            </a:endParaRPr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F96BF5B8-ACED-D446-60B3-21065A622F06}"/>
              </a:ext>
            </a:extLst>
          </p:cNvPr>
          <p:cNvSpPr/>
          <p:nvPr/>
        </p:nvSpPr>
        <p:spPr>
          <a:xfrm>
            <a:off x="2635624" y="2836223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A85B4723-910F-63FE-C62B-A74D479CECA2}"/>
              </a:ext>
            </a:extLst>
          </p:cNvPr>
          <p:cNvSpPr/>
          <p:nvPr/>
        </p:nvSpPr>
        <p:spPr>
          <a:xfrm>
            <a:off x="8562471" y="2925831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a droite 22">
            <a:extLst>
              <a:ext uri="{FF2B5EF4-FFF2-40B4-BE49-F238E27FC236}">
                <a16:creationId xmlns:a16="http://schemas.microsoft.com/office/drawing/2014/main" id="{ACE08718-FE49-B6A3-4B2A-6D7C6E4F6F0E}"/>
              </a:ext>
            </a:extLst>
          </p:cNvPr>
          <p:cNvSpPr/>
          <p:nvPr/>
        </p:nvSpPr>
        <p:spPr>
          <a:xfrm>
            <a:off x="4174001" y="5156317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4B2AE-23E1-4990-A3A5-FCD3A1880E14}"/>
              </a:ext>
            </a:extLst>
          </p:cNvPr>
          <p:cNvSpPr/>
          <p:nvPr/>
        </p:nvSpPr>
        <p:spPr>
          <a:xfrm>
            <a:off x="152400" y="1701683"/>
            <a:ext cx="11805920" cy="2128288"/>
          </a:xfrm>
          <a:prstGeom prst="rect">
            <a:avLst/>
          </a:prstGeom>
          <a:noFill/>
          <a:ln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868E89-4753-4DE5-968E-775ED32FCC3D}"/>
              </a:ext>
            </a:extLst>
          </p:cNvPr>
          <p:cNvSpPr/>
          <p:nvPr/>
        </p:nvSpPr>
        <p:spPr>
          <a:xfrm>
            <a:off x="189446" y="4131697"/>
            <a:ext cx="11805920" cy="2608740"/>
          </a:xfrm>
          <a:prstGeom prst="rect">
            <a:avLst/>
          </a:prstGeom>
          <a:noFill/>
          <a:ln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Google Shape;112;p4">
            <a:extLst>
              <a:ext uri="{FF2B5EF4-FFF2-40B4-BE49-F238E27FC236}">
                <a16:creationId xmlns:a16="http://schemas.microsoft.com/office/drawing/2014/main" id="{09538CDD-EC1C-4535-B87A-C363D3AF7432}"/>
              </a:ext>
            </a:extLst>
          </p:cNvPr>
          <p:cNvSpPr/>
          <p:nvPr/>
        </p:nvSpPr>
        <p:spPr>
          <a:xfrm rot="20576119">
            <a:off x="167400" y="525913"/>
            <a:ext cx="3667163" cy="907554"/>
          </a:xfrm>
          <a:prstGeom prst="roundRect">
            <a:avLst/>
          </a:prstGeom>
          <a:solidFill>
            <a:srgbClr val="EF6E4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32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À retirer avant envoi à l’alternant</a:t>
            </a:r>
            <a:endParaRPr lang="fr-FR" sz="3200" i="0" u="none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CD9A2C-3F4C-4898-A802-8B104884C8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82" t="39392" r="62788" b="31544"/>
          <a:stretch/>
        </p:blipFill>
        <p:spPr>
          <a:xfrm>
            <a:off x="6848772" y="4761400"/>
            <a:ext cx="2957967" cy="1665861"/>
          </a:xfrm>
          <a:prstGeom prst="rect">
            <a:avLst/>
          </a:prstGeom>
        </p:spPr>
      </p:pic>
      <p:sp>
        <p:nvSpPr>
          <p:cNvPr id="26" name="Google Shape;110;p4">
            <a:extLst>
              <a:ext uri="{FF2B5EF4-FFF2-40B4-BE49-F238E27FC236}">
                <a16:creationId xmlns:a16="http://schemas.microsoft.com/office/drawing/2014/main" id="{C5F7627C-BA71-4BD4-B5C6-95BF4B0C755F}"/>
              </a:ext>
            </a:extLst>
          </p:cNvPr>
          <p:cNvSpPr/>
          <p:nvPr/>
        </p:nvSpPr>
        <p:spPr>
          <a:xfrm>
            <a:off x="6714972" y="5040929"/>
            <a:ext cx="1150702" cy="230776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Flèche vers la droite 22">
            <a:extLst>
              <a:ext uri="{FF2B5EF4-FFF2-40B4-BE49-F238E27FC236}">
                <a16:creationId xmlns:a16="http://schemas.microsoft.com/office/drawing/2014/main" id="{F506AF50-8C21-4BE8-97FB-860BD38DDCE8}"/>
              </a:ext>
            </a:extLst>
          </p:cNvPr>
          <p:cNvSpPr/>
          <p:nvPr/>
        </p:nvSpPr>
        <p:spPr>
          <a:xfrm>
            <a:off x="9940539" y="5150168"/>
            <a:ext cx="591703" cy="369331"/>
          </a:xfrm>
          <a:prstGeom prst="rightArrow">
            <a:avLst/>
          </a:prstGeom>
          <a:solidFill>
            <a:srgbClr val="EF6E49"/>
          </a:solidFill>
          <a:ln>
            <a:solidFill>
              <a:srgbClr val="EF6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Google Shape;102;p4">
            <a:extLst>
              <a:ext uri="{FF2B5EF4-FFF2-40B4-BE49-F238E27FC236}">
                <a16:creationId xmlns:a16="http://schemas.microsoft.com/office/drawing/2014/main" id="{71DD6C04-3B1F-47B3-925B-0AF198CB54B6}"/>
              </a:ext>
            </a:extLst>
          </p:cNvPr>
          <p:cNvSpPr/>
          <p:nvPr/>
        </p:nvSpPr>
        <p:spPr>
          <a:xfrm>
            <a:off x="10248290" y="4580642"/>
            <a:ext cx="178238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3. Transmettre le </a:t>
            </a:r>
            <a:r>
              <a:rPr lang="fr-FR" sz="1600" b="1" i="0" u="none" strike="noStrike" cap="none" dirty="0" err="1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fr-FR" sz="16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pack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600" b="1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600" b="1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Imprimer ou envoyer par mail à votre alternant</a:t>
            </a:r>
            <a:r>
              <a:rPr lang="fr-FR" sz="160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i="0" u="none" strike="noStrike" cap="none" dirty="0">
              <a:solidFill>
                <a:srgbClr val="3C1E48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31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AA1170-5219-EA29-FDF6-50D9D1DBC01A}"/>
              </a:ext>
            </a:extLst>
          </p:cNvPr>
          <p:cNvSpPr/>
          <p:nvPr/>
        </p:nvSpPr>
        <p:spPr>
          <a:xfrm>
            <a:off x="964" y="-3292"/>
            <a:ext cx="4286781" cy="6857432"/>
          </a:xfrm>
          <a:prstGeom prst="rec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Étoile : 4 branches 4">
            <a:extLst>
              <a:ext uri="{FF2B5EF4-FFF2-40B4-BE49-F238E27FC236}">
                <a16:creationId xmlns:a16="http://schemas.microsoft.com/office/drawing/2014/main" id="{27B3D40E-C9C4-8FD6-D2A8-3393D3ABCD53}"/>
              </a:ext>
            </a:extLst>
          </p:cNvPr>
          <p:cNvSpPr/>
          <p:nvPr/>
        </p:nvSpPr>
        <p:spPr>
          <a:xfrm>
            <a:off x="3181434" y="3998381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FE67F5-1149-A89C-6269-3F8CF9E0644D}"/>
              </a:ext>
            </a:extLst>
          </p:cNvPr>
          <p:cNvSpPr txBox="1"/>
          <p:nvPr/>
        </p:nvSpPr>
        <p:spPr>
          <a:xfrm>
            <a:off x="5657833" y="2416771"/>
            <a:ext cx="408560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3C1E48"/>
                </a:solidFill>
                <a:latin typeface="Calibri"/>
              </a:rPr>
              <a:t>• Qui sommes-nous ? </a:t>
            </a:r>
          </a:p>
          <a:p>
            <a:r>
              <a:rPr lang="fr-FR" sz="2000" b="1" dirty="0">
                <a:solidFill>
                  <a:srgbClr val="3C1E48"/>
                </a:solidFill>
                <a:latin typeface="Calibri"/>
              </a:rPr>
              <a:t>• Mon alternance </a:t>
            </a:r>
          </a:p>
          <a:p>
            <a:r>
              <a:rPr lang="fr-FR" sz="2000" b="1" dirty="0">
                <a:solidFill>
                  <a:srgbClr val="3C1E48"/>
                </a:solidFill>
                <a:latin typeface="Calibri"/>
              </a:rPr>
              <a:t>• Quelques informations pratiques</a:t>
            </a:r>
            <a:endParaRPr lang="fr-FR" sz="2000" dirty="0">
              <a:solidFill>
                <a:srgbClr val="3C1E48"/>
              </a:solidFill>
              <a:latin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E199A-F0F4-813E-1BB4-C1586DE144D0}"/>
              </a:ext>
            </a:extLst>
          </p:cNvPr>
          <p:cNvSpPr txBox="1"/>
          <p:nvPr/>
        </p:nvSpPr>
        <p:spPr>
          <a:xfrm>
            <a:off x="5657833" y="3994863"/>
            <a:ext cx="58483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3C1E48"/>
                </a:solidFill>
                <a:latin typeface="Congenial Black"/>
              </a:rPr>
              <a:t>Tout pour réussir mon alternance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4A5785E-2C1E-0721-AB83-6C26CAF91A7F}"/>
              </a:ext>
            </a:extLst>
          </p:cNvPr>
          <p:cNvSpPr txBox="1"/>
          <p:nvPr/>
        </p:nvSpPr>
        <p:spPr>
          <a:xfrm>
            <a:off x="5657833" y="4638326"/>
            <a:ext cx="59262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>
                <a:solidFill>
                  <a:srgbClr val="3C1E48"/>
                </a:solidFill>
                <a:latin typeface="Calibri"/>
              </a:rPr>
              <a:t>• Des conseils pour y arriver </a:t>
            </a:r>
          </a:p>
          <a:p>
            <a:pPr algn="just"/>
            <a:r>
              <a:rPr lang="fr-FR" sz="2000" b="1" dirty="0">
                <a:solidFill>
                  <a:srgbClr val="3C1E48"/>
                </a:solidFill>
                <a:latin typeface="Calibri"/>
              </a:rPr>
              <a:t>• Besoin d’aides ?</a:t>
            </a:r>
          </a:p>
          <a:p>
            <a:pPr algn="just"/>
            <a:r>
              <a:rPr lang="fr-FR" sz="2000" b="1" dirty="0">
                <a:solidFill>
                  <a:srgbClr val="3C1E48"/>
                </a:solidFill>
                <a:latin typeface="Calibri"/>
              </a:rPr>
              <a:t>• Des outils pour bien s'organiser</a:t>
            </a:r>
          </a:p>
        </p:txBody>
      </p:sp>
      <p:sp>
        <p:nvSpPr>
          <p:cNvPr id="27" name="Google Shape;117;p6">
            <a:extLst>
              <a:ext uri="{FF2B5EF4-FFF2-40B4-BE49-F238E27FC236}">
                <a16:creationId xmlns:a16="http://schemas.microsoft.com/office/drawing/2014/main" id="{A1173FB0-314E-BC3F-21CB-217F366F1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19" y="402123"/>
            <a:ext cx="3165523" cy="74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b="1" dirty="0">
                <a:solidFill>
                  <a:schemeClr val="bg1"/>
                </a:solidFill>
                <a:latin typeface="Congenial Black"/>
              </a:rPr>
              <a:t>Sommaire</a:t>
            </a:r>
            <a:endParaRPr b="1" dirty="0">
              <a:solidFill>
                <a:schemeClr val="bg1"/>
              </a:solidFill>
              <a:latin typeface="Congenial Black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83C05F4-4A6B-8D7D-6D96-3D02EC76B87E}"/>
              </a:ext>
            </a:extLst>
          </p:cNvPr>
          <p:cNvSpPr/>
          <p:nvPr/>
        </p:nvSpPr>
        <p:spPr>
          <a:xfrm>
            <a:off x="4649336" y="1608876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latin typeface="Congenial Black"/>
              <a:cs typeface="Arial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4D6BED4-2E70-AAB8-C80A-F1D6FBE395EC}"/>
              </a:ext>
            </a:extLst>
          </p:cNvPr>
          <p:cNvSpPr/>
          <p:nvPr/>
        </p:nvSpPr>
        <p:spPr>
          <a:xfrm>
            <a:off x="4649336" y="3835275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3C1E48"/>
              </a:solidFill>
              <a:cs typeface="Arial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B815076-4349-1B1C-9197-35943EA1D06D}"/>
              </a:ext>
            </a:extLst>
          </p:cNvPr>
          <p:cNvSpPr txBox="1"/>
          <p:nvPr/>
        </p:nvSpPr>
        <p:spPr>
          <a:xfrm>
            <a:off x="4851252" y="1577364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1</a:t>
            </a:r>
            <a:endParaRPr lang="fr-FR" sz="5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0C622BC-4376-3B9A-899C-F8C5535E2F47}"/>
              </a:ext>
            </a:extLst>
          </p:cNvPr>
          <p:cNvSpPr txBox="1"/>
          <p:nvPr/>
        </p:nvSpPr>
        <p:spPr>
          <a:xfrm>
            <a:off x="5657833" y="1773308"/>
            <a:ext cx="3625768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3C1E48"/>
                </a:solidFill>
                <a:latin typeface="Congenial Black"/>
              </a:rPr>
              <a:t>Bienvenue!</a:t>
            </a:r>
            <a:endParaRPr lang="fr-FR" sz="2800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BED6ACA-3DA1-4395-C5DB-2242B4C1A920}"/>
              </a:ext>
            </a:extLst>
          </p:cNvPr>
          <p:cNvSpPr txBox="1"/>
          <p:nvPr/>
        </p:nvSpPr>
        <p:spPr>
          <a:xfrm>
            <a:off x="4851252" y="3825586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2</a:t>
            </a:r>
          </a:p>
        </p:txBody>
      </p:sp>
      <p:sp>
        <p:nvSpPr>
          <p:cNvPr id="49" name="Étoile : 4 branches 48">
            <a:extLst>
              <a:ext uri="{FF2B5EF4-FFF2-40B4-BE49-F238E27FC236}">
                <a16:creationId xmlns:a16="http://schemas.microsoft.com/office/drawing/2014/main" id="{5BE088E7-65F3-E008-6834-A21D88EA6D85}"/>
              </a:ext>
            </a:extLst>
          </p:cNvPr>
          <p:cNvSpPr/>
          <p:nvPr/>
        </p:nvSpPr>
        <p:spPr>
          <a:xfrm>
            <a:off x="887851" y="227345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371C069-F975-05A6-8110-820226647046}"/>
              </a:ext>
            </a:extLst>
          </p:cNvPr>
          <p:cNvSpPr/>
          <p:nvPr/>
        </p:nvSpPr>
        <p:spPr>
          <a:xfrm>
            <a:off x="940855" y="5146158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7C81767-7780-DF35-A59F-86654A28465C}"/>
              </a:ext>
            </a:extLst>
          </p:cNvPr>
          <p:cNvSpPr/>
          <p:nvPr/>
        </p:nvSpPr>
        <p:spPr>
          <a:xfrm>
            <a:off x="2102359" y="1516404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6717541B-2178-DC42-0AC6-ABD31158D89D}"/>
              </a:ext>
            </a:extLst>
          </p:cNvPr>
          <p:cNvSpPr/>
          <p:nvPr/>
        </p:nvSpPr>
        <p:spPr>
          <a:xfrm>
            <a:off x="3164831" y="6076506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9E59E61-5969-30C2-D8F3-38594F31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278" y="6015984"/>
            <a:ext cx="2743200" cy="942449"/>
          </a:xfrm>
          <a:prstGeom prst="rect">
            <a:avLst/>
          </a:prstGeom>
          <a:noFill/>
        </p:spPr>
      </p:pic>
      <p:pic>
        <p:nvPicPr>
          <p:cNvPr id="39" name="Google Shape;179;p15">
            <a:extLst>
              <a:ext uri="{FF2B5EF4-FFF2-40B4-BE49-F238E27FC236}">
                <a16:creationId xmlns:a16="http://schemas.microsoft.com/office/drawing/2014/main" id="{D21D86D4-C5CA-D599-DBF5-3874E58842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481" r="8130"/>
          <a:stretch/>
        </p:blipFill>
        <p:spPr>
          <a:xfrm>
            <a:off x="1064134" y="2347600"/>
            <a:ext cx="2163284" cy="213977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62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CDCAE6D5-84CB-2245-4D0A-7471C745C28A}"/>
              </a:ext>
            </a:extLst>
          </p:cNvPr>
          <p:cNvSpPr/>
          <p:nvPr/>
        </p:nvSpPr>
        <p:spPr>
          <a:xfrm rot="16200000">
            <a:off x="-1139375" y="1138509"/>
            <a:ext cx="6846457" cy="4564873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3C1E48"/>
              </a:solidFill>
              <a:cs typeface="Arial"/>
            </a:endParaRPr>
          </a:p>
        </p:txBody>
      </p:sp>
      <p:sp>
        <p:nvSpPr>
          <p:cNvPr id="124" name="Google Shape;124;g11acefd2cda_0_0"/>
          <p:cNvSpPr txBox="1">
            <a:spLocks noGrp="1"/>
          </p:cNvSpPr>
          <p:nvPr>
            <p:ph type="title"/>
          </p:nvPr>
        </p:nvSpPr>
        <p:spPr>
          <a:xfrm>
            <a:off x="1793576" y="1740334"/>
            <a:ext cx="121920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sz="5400" b="1" dirty="0">
                <a:solidFill>
                  <a:srgbClr val="3C1E48"/>
                </a:solidFill>
                <a:latin typeface="Congenial Black"/>
              </a:rPr>
              <a:t>Bienvenue</a:t>
            </a:r>
          </a:p>
        </p:txBody>
      </p:sp>
      <p:pic>
        <p:nvPicPr>
          <p:cNvPr id="125" name="Google Shape;125;g11acefd2cd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7823" y="234175"/>
            <a:ext cx="2679560" cy="1183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1acefd2cda_0_0"/>
          <p:cNvSpPr txBox="1">
            <a:spLocks noGrp="1"/>
          </p:cNvSpPr>
          <p:nvPr>
            <p:ph type="ctrTitle" idx="4294967295"/>
          </p:nvPr>
        </p:nvSpPr>
        <p:spPr>
          <a:xfrm>
            <a:off x="1793576" y="2385934"/>
            <a:ext cx="121920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 sz="4400" b="0" i="1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*Prénom*</a:t>
            </a:r>
            <a:r>
              <a:rPr lang="fr-FR" sz="4400" b="0" i="0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b="0" i="0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1acefd2cda_0_0"/>
          <p:cNvSpPr txBox="1"/>
          <p:nvPr/>
        </p:nvSpPr>
        <p:spPr>
          <a:xfrm>
            <a:off x="5325657" y="3722355"/>
            <a:ext cx="51350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L’alternance au sein de </a:t>
            </a:r>
            <a:r>
              <a:rPr lang="fr-FR" sz="1800" b="0" i="1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*Nom de l’entreprise*</a:t>
            </a:r>
            <a:r>
              <a:rPr lang="fr-FR" sz="1800" b="0" i="0" u="none" strike="noStrike" cap="none" dirty="0">
                <a:solidFill>
                  <a:srgbClr val="EF6E4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débute et nous sommes ravis d’accueillir un nouveau collaborateur ! </a:t>
            </a:r>
          </a:p>
          <a:p>
            <a:pPr algn="ctr">
              <a:buSzPts val="1800"/>
            </a:pPr>
            <a:r>
              <a:rPr lang="fr-FR" sz="1800" b="0" i="0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Ce document permet de comprendre l’environnement de travail</a:t>
            </a:r>
            <a:r>
              <a:rPr lang="fr-FR" sz="1800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 et la culture de notre entreprise pour une bonne intégration.</a:t>
            </a:r>
            <a:endParaRPr lang="fr-FR" sz="1400" b="0" i="0" u="none" strike="noStrike" cap="none" dirty="0">
              <a:solidFill>
                <a:srgbClr val="3C1E48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88C6DB-AA7A-42F2-9DC8-814E08630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6" y="1989000"/>
            <a:ext cx="2443134" cy="3240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D754F0E6-C6AB-4F9B-B02E-2ADF76383DCC}"/>
              </a:ext>
            </a:extLst>
          </p:cNvPr>
          <p:cNvSpPr/>
          <p:nvPr/>
        </p:nvSpPr>
        <p:spPr>
          <a:xfrm>
            <a:off x="1482273" y="412205"/>
            <a:ext cx="913641" cy="913641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latin typeface="Congenial Black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869B3D-389A-4D75-AAC6-227802E78A02}"/>
              </a:ext>
            </a:extLst>
          </p:cNvPr>
          <p:cNvSpPr txBox="1"/>
          <p:nvPr/>
        </p:nvSpPr>
        <p:spPr>
          <a:xfrm>
            <a:off x="1676373" y="364189"/>
            <a:ext cx="525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  <a:latin typeface="Congenial Black"/>
              </a:rPr>
              <a:t>1</a:t>
            </a:r>
            <a:endParaRPr lang="fr-FR" sz="5400" dirty="0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48D337C9-B5AB-4CDE-89A0-9C6A4A27E986}"/>
              </a:ext>
            </a:extLst>
          </p:cNvPr>
          <p:cNvSpPr/>
          <p:nvPr/>
        </p:nvSpPr>
        <p:spPr>
          <a:xfrm>
            <a:off x="578328" y="2267295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05435EBF-CFED-4BD1-A1D5-546071CCA8D0}"/>
              </a:ext>
            </a:extLst>
          </p:cNvPr>
          <p:cNvSpPr/>
          <p:nvPr/>
        </p:nvSpPr>
        <p:spPr>
          <a:xfrm>
            <a:off x="3024932" y="404112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E4C1806-74A5-482B-AF56-110C1A641B77}"/>
              </a:ext>
            </a:extLst>
          </p:cNvPr>
          <p:cNvSpPr/>
          <p:nvPr/>
        </p:nvSpPr>
        <p:spPr>
          <a:xfrm>
            <a:off x="853257" y="4217442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B4B22A9-4F3C-468D-9573-944B8A0AF0A8}"/>
              </a:ext>
            </a:extLst>
          </p:cNvPr>
          <p:cNvSpPr/>
          <p:nvPr/>
        </p:nvSpPr>
        <p:spPr>
          <a:xfrm>
            <a:off x="2979516" y="2640433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1C1F7118-DB4D-43FC-8403-7596CF492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B3F233-BD35-4C64-927F-F0DF3BBDB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8FEC434-C4FA-4AD3-BE28-E8F838798A1A}"/>
              </a:ext>
            </a:extLst>
          </p:cNvPr>
          <p:cNvSpPr/>
          <p:nvPr/>
        </p:nvSpPr>
        <p:spPr>
          <a:xfrm>
            <a:off x="2903012" y="5229000"/>
            <a:ext cx="121920" cy="121920"/>
          </a:xfrm>
          <a:prstGeom prst="ellipse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128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QUI SOMMES NOUS ?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62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>
            <a:extLst>
              <a:ext uri="{FF2B5EF4-FFF2-40B4-BE49-F238E27FC236}">
                <a16:creationId xmlns:a16="http://schemas.microsoft.com/office/drawing/2014/main" id="{3AE62083-DF9B-492B-9D5E-0391025D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78" y="5926531"/>
            <a:ext cx="2743200" cy="942449"/>
          </a:xfrm>
          <a:prstGeom prst="rect">
            <a:avLst/>
          </a:prstGeom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2876429" y="265204"/>
            <a:ext cx="64391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3C1E48"/>
                </a:solidFill>
                <a:latin typeface="Congenial Black"/>
              </a:rPr>
              <a:t>Mot de la Direction</a:t>
            </a:r>
          </a:p>
        </p:txBody>
      </p:sp>
      <p:sp>
        <p:nvSpPr>
          <p:cNvPr id="133" name="Google Shape;133;p10"/>
          <p:cNvSpPr/>
          <p:nvPr/>
        </p:nvSpPr>
        <p:spPr>
          <a:xfrm>
            <a:off x="5140111" y="2318982"/>
            <a:ext cx="6439141" cy="280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*Nom de l’entreprise*</a:t>
            </a:r>
            <a:endParaRPr lang="fr-FR" sz="1800" b="1" u="none" strike="noStrike" cap="none" dirty="0">
              <a:solidFill>
                <a:srgbClr val="EF6E49"/>
              </a:solidFill>
              <a:latin typeface="Congenial Black"/>
              <a:ea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rgbClr val="EF6E49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Parlez rapidement de </a:t>
            </a: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votre </a:t>
            </a: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implication vis à vis de l’alternance, ce que cela représente au sein de l’entreprise. Souhaitez la bienvenue à votre alternant.</a:t>
            </a:r>
            <a:endParaRPr sz="1800" b="0" i="1" u="none" strike="noStrike" cap="none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algn="ctr">
              <a:buSzPts val="1400"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Vous pouvez également parler de l’entreprise au sens large et mentionner les perspectives d’un parcours professionnel.</a:t>
            </a: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algn="ctr">
              <a:buSzPts val="1400"/>
            </a:pPr>
            <a:endParaRPr lang="fr-FR" sz="1800" i="1" dirty="0">
              <a:solidFill>
                <a:srgbClr val="3C1E48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0" i="1" u="none" strike="noStrike" cap="none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N’hésitez pas à présenter ce que l’alternant peut retirer de cette expérience et ce que vous attendez de cette collaboration.</a:t>
            </a:r>
            <a:r>
              <a:rPr lang="fr-FR" sz="1800" i="1" dirty="0">
                <a:solidFill>
                  <a:srgbClr val="3C1E48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 b="0" i="1" u="none" strike="noStrike" cap="none" dirty="0">
              <a:solidFill>
                <a:srgbClr val="3C1E4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5338030" y="5241829"/>
            <a:ext cx="35526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b="1" u="none" strike="noStrike" cap="none" dirty="0">
                <a:solidFill>
                  <a:srgbClr val="EF6E49"/>
                </a:solidFill>
                <a:latin typeface="Congenial Black"/>
                <a:ea typeface="Calibri"/>
                <a:cs typeface="Calibri"/>
                <a:sym typeface="Calibri"/>
              </a:rPr>
              <a:t>*nom de la personne*, *fonction*</a:t>
            </a:r>
            <a:endParaRPr lang="fr-FR" sz="1800" b="0" u="none" strike="noStrike" cap="none" dirty="0">
              <a:solidFill>
                <a:srgbClr val="EF6E49"/>
              </a:solidFill>
              <a:latin typeface="Congenial Black"/>
            </a:endParaRPr>
          </a:p>
        </p:txBody>
      </p:sp>
      <p:sp>
        <p:nvSpPr>
          <p:cNvPr id="5" name="Étoile : 4 branches 4">
            <a:extLst>
              <a:ext uri="{FF2B5EF4-FFF2-40B4-BE49-F238E27FC236}">
                <a16:creationId xmlns:a16="http://schemas.microsoft.com/office/drawing/2014/main" id="{F7FB0F22-4EE7-A4DA-2CD0-4583B4908A4C}"/>
              </a:ext>
            </a:extLst>
          </p:cNvPr>
          <p:cNvSpPr/>
          <p:nvPr/>
        </p:nvSpPr>
        <p:spPr>
          <a:xfrm>
            <a:off x="3203233" y="758167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A69628-0238-0B38-471F-D0352CEFB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3" y="2321953"/>
            <a:ext cx="4357125" cy="35277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93A833-30A2-4762-8B26-4EE31FDF2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957" y="6052639"/>
            <a:ext cx="683364" cy="690232"/>
          </a:xfrm>
          <a:prstGeom prst="rect">
            <a:avLst/>
          </a:prstGeom>
        </p:spPr>
      </p:pic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72EE70A9-5F66-4486-A955-B6D58D14928F}"/>
              </a:ext>
            </a:extLst>
          </p:cNvPr>
          <p:cNvSpPr/>
          <p:nvPr/>
        </p:nvSpPr>
        <p:spPr>
          <a:xfrm>
            <a:off x="8592527" y="758167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6BA14084-0186-4F01-BC9F-C9558F35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F48C25-81A2-487A-A1B3-AB9EB97F6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750152" y="321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>
                <a:solidFill>
                  <a:srgbClr val="EF6E49"/>
                </a:solidFill>
              </a:rPr>
              <a:t>*nom de l’entreprise* </a:t>
            </a:r>
            <a:r>
              <a:rPr lang="fr-FR" b="1" dirty="0">
                <a:solidFill>
                  <a:srgbClr val="3C1E48"/>
                </a:solidFill>
                <a:latin typeface="Congenial Black"/>
              </a:rPr>
              <a:t>en quelques chiffres</a:t>
            </a:r>
          </a:p>
        </p:txBody>
      </p:sp>
      <p:sp>
        <p:nvSpPr>
          <p:cNvPr id="142" name="Google Shape;142;p11"/>
          <p:cNvSpPr txBox="1"/>
          <p:nvPr/>
        </p:nvSpPr>
        <p:spPr>
          <a:xfrm>
            <a:off x="2334992" y="2175479"/>
            <a:ext cx="54589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2064229" y="4011758"/>
            <a:ext cx="1083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7429942" y="2304893"/>
            <a:ext cx="133912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7230102" y="4072477"/>
            <a:ext cx="173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2591738" y="2597279"/>
            <a:ext cx="2444984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Date de création</a:t>
            </a:r>
            <a:endParaRPr lang="fr-FR" sz="1800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8099502" y="2607467"/>
            <a:ext cx="2747420" cy="6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Nombre de salariés</a:t>
            </a:r>
            <a:endParaRPr lang="fr-FR" sz="1800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2560950" y="4344560"/>
            <a:ext cx="250656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Chiffre d’affaires</a:t>
            </a:r>
            <a:endParaRPr lang="fr-FR" sz="1800" i="0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7578302" y="4344560"/>
            <a:ext cx="4457258" cy="63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SzPts val="1800"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Nombre de points de vente</a:t>
            </a:r>
            <a:endParaRPr lang="fr-FR" sz="1800" i="1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5614091" y="5437215"/>
            <a:ext cx="173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600" b="1" dirty="0">
                <a:solidFill>
                  <a:srgbClr val="EF6E49"/>
                </a:solidFill>
                <a:latin typeface="Calibri"/>
                <a:cs typeface="Calibri"/>
                <a:sym typeface="Calibri"/>
              </a:rPr>
              <a:t>?</a:t>
            </a:r>
            <a:endParaRPr lang="fr-FR" sz="5600" b="1" i="0" u="none" strike="noStrike" cap="none" dirty="0">
              <a:solidFill>
                <a:srgbClr val="EF6E49"/>
              </a:solidFill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6463186" y="5778944"/>
            <a:ext cx="2505716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rgbClr val="3C1E48"/>
                </a:solidFill>
                <a:latin typeface="Congenial Black"/>
                <a:ea typeface="Calibri"/>
                <a:cs typeface="Calibri"/>
                <a:sym typeface="Calibri"/>
              </a:rPr>
              <a:t>Nombre de clients</a:t>
            </a:r>
            <a:endParaRPr lang="fr-FR" sz="1800" i="1" u="none" strike="noStrike" cap="none" dirty="0">
              <a:solidFill>
                <a:srgbClr val="3C1E48"/>
              </a:solidFill>
              <a:latin typeface="Congenial Black"/>
              <a:ea typeface="Calibri"/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E4FC86-D463-2B58-310E-B59C912B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52" y="2125678"/>
            <a:ext cx="1344939" cy="13937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AFB8B7-B94E-6C2A-C437-31B3B29A2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22" y="3779834"/>
            <a:ext cx="1554380" cy="14077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431AC7-204E-51A2-91EA-643E84CC1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39" y="1942797"/>
            <a:ext cx="1678257" cy="16782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DE5688-7111-D43E-6D6D-83B1FBA26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00" y="3696610"/>
            <a:ext cx="1678258" cy="16782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5DCC55-E62A-83E2-1247-1BF3C5A46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167" y="5068278"/>
            <a:ext cx="1678259" cy="1678259"/>
          </a:xfrm>
          <a:prstGeom prst="rect">
            <a:avLst/>
          </a:prstGeom>
        </p:spPr>
      </p:pic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962EC7F3-4921-4DD1-8CD4-CE198ECA7604}"/>
              </a:ext>
            </a:extLst>
          </p:cNvPr>
          <p:cNvSpPr/>
          <p:nvPr/>
        </p:nvSpPr>
        <p:spPr>
          <a:xfrm>
            <a:off x="11121357" y="814512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F0D97E47-C399-437D-99B5-13540B6DCD41}"/>
              </a:ext>
            </a:extLst>
          </p:cNvPr>
          <p:cNvSpPr/>
          <p:nvPr/>
        </p:nvSpPr>
        <p:spPr>
          <a:xfrm>
            <a:off x="574348" y="814512"/>
            <a:ext cx="396242" cy="339636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pic>
        <p:nvPicPr>
          <p:cNvPr id="22" name="Image 3">
            <a:extLst>
              <a:ext uri="{FF2B5EF4-FFF2-40B4-BE49-F238E27FC236}">
                <a16:creationId xmlns:a16="http://schemas.microsoft.com/office/drawing/2014/main" id="{B6FD959C-B1D2-4030-A56B-71EB669A6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278" y="5966288"/>
            <a:ext cx="2743200" cy="94244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FB76E3-3151-416D-BADF-25E812755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9957" y="6092396"/>
            <a:ext cx="683364" cy="690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32099" y="3128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fr-FR" sz="5400" dirty="0">
                <a:solidFill>
                  <a:srgbClr val="3C1E48"/>
                </a:solidFill>
                <a:latin typeface="Congenial Black"/>
              </a:rPr>
              <a:t>MON ALTERNANCE</a:t>
            </a:r>
            <a:endParaRPr lang="fr-FR" dirty="0">
              <a:solidFill>
                <a:srgbClr val="3C1E48"/>
              </a:solidFill>
              <a:latin typeface="Congenial Black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EB901A-59A8-F27D-B19F-522C1F1B396F}"/>
              </a:ext>
            </a:extLst>
          </p:cNvPr>
          <p:cNvSpPr/>
          <p:nvPr/>
        </p:nvSpPr>
        <p:spPr>
          <a:xfrm>
            <a:off x="5397661" y="2047675"/>
            <a:ext cx="1027255" cy="1027255"/>
          </a:xfrm>
          <a:prstGeom prst="ellipse">
            <a:avLst/>
          </a:prstGeom>
          <a:noFill/>
          <a:ln w="57150">
            <a:solidFill>
              <a:srgbClr val="3C1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6600">
              <a:solidFill>
                <a:srgbClr val="F29DD6"/>
              </a:solidFill>
              <a:latin typeface="Congenial Black"/>
              <a:cs typeface="Arial"/>
            </a:endParaRPr>
          </a:p>
        </p:txBody>
      </p:sp>
      <p:sp>
        <p:nvSpPr>
          <p:cNvPr id="44" name="Étoile : 4 branches 43">
            <a:extLst>
              <a:ext uri="{FF2B5EF4-FFF2-40B4-BE49-F238E27FC236}">
                <a16:creationId xmlns:a16="http://schemas.microsoft.com/office/drawing/2014/main" id="{9BA73A0C-C5D5-E26D-92A5-0B3D63EA9131}"/>
              </a:ext>
            </a:extLst>
          </p:cNvPr>
          <p:cNvSpPr/>
          <p:nvPr/>
        </p:nvSpPr>
        <p:spPr>
          <a:xfrm>
            <a:off x="7471827" y="4585206"/>
            <a:ext cx="396242" cy="339636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b="1">
              <a:cs typeface="Arial"/>
            </a:endParaRPr>
          </a:p>
        </p:txBody>
      </p:sp>
      <p:sp>
        <p:nvSpPr>
          <p:cNvPr id="2" name="Organigramme : Document 1">
            <a:extLst>
              <a:ext uri="{FF2B5EF4-FFF2-40B4-BE49-F238E27FC236}">
                <a16:creationId xmlns:a16="http://schemas.microsoft.com/office/drawing/2014/main" id="{496678A6-A4B6-E4EF-FA7E-5E86D07FDACF}"/>
              </a:ext>
            </a:extLst>
          </p:cNvPr>
          <p:cNvSpPr/>
          <p:nvPr/>
        </p:nvSpPr>
        <p:spPr>
          <a:xfrm rot="10800000">
            <a:off x="-2401" y="5333004"/>
            <a:ext cx="12195850" cy="1635670"/>
          </a:xfrm>
          <a:prstGeom prst="flowChartDocument">
            <a:avLst/>
          </a:prstGeom>
          <a:solidFill>
            <a:srgbClr val="3C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dirty="0">
              <a:solidFill>
                <a:srgbClr val="EF6E49"/>
              </a:solidFill>
              <a:cs typeface="Arial"/>
            </a:endParaRPr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971503F-BED4-473C-A50E-0833E5084933}"/>
              </a:ext>
            </a:extLst>
          </p:cNvPr>
          <p:cNvSpPr/>
          <p:nvPr/>
        </p:nvSpPr>
        <p:spPr>
          <a:xfrm>
            <a:off x="5598205" y="2314640"/>
            <a:ext cx="626165" cy="493323"/>
          </a:xfrm>
          <a:prstGeom prst="star4">
            <a:avLst/>
          </a:prstGeom>
          <a:solidFill>
            <a:srgbClr val="F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C1E48"/>
              </a:solidFill>
            </a:endParaRPr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0A89C15A-580F-4045-8363-BA9F61EB4B3E}"/>
              </a:ext>
            </a:extLst>
          </p:cNvPr>
          <p:cNvSpPr/>
          <p:nvPr/>
        </p:nvSpPr>
        <p:spPr>
          <a:xfrm>
            <a:off x="954389" y="5957374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B08A1B34-2E0C-4FFE-AD7A-A8CC71212B08}"/>
              </a:ext>
            </a:extLst>
          </p:cNvPr>
          <p:cNvSpPr/>
          <p:nvPr/>
        </p:nvSpPr>
        <p:spPr>
          <a:xfrm>
            <a:off x="8080746" y="6262918"/>
            <a:ext cx="274929" cy="23727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425E72-F9EC-43E2-8403-F3E71D77B412}"/>
              </a:ext>
            </a:extLst>
          </p:cNvPr>
          <p:cNvSpPr/>
          <p:nvPr/>
        </p:nvSpPr>
        <p:spPr>
          <a:xfrm>
            <a:off x="2292402" y="6378276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BA5E1B-6E4E-45BF-8553-00050471BF19}"/>
              </a:ext>
            </a:extLst>
          </p:cNvPr>
          <p:cNvSpPr/>
          <p:nvPr/>
        </p:nvSpPr>
        <p:spPr>
          <a:xfrm>
            <a:off x="5537245" y="6076038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307F1F-0FFE-4DD0-99A2-59C24FC849A5}"/>
              </a:ext>
            </a:extLst>
          </p:cNvPr>
          <p:cNvSpPr/>
          <p:nvPr/>
        </p:nvSpPr>
        <p:spPr>
          <a:xfrm>
            <a:off x="9833476" y="6049462"/>
            <a:ext cx="121920" cy="121920"/>
          </a:xfrm>
          <a:prstGeom prst="ellipse">
            <a:avLst/>
          </a:prstGeom>
          <a:solidFill>
            <a:srgbClr val="EF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>
              <a:solidFill>
                <a:srgbClr val="F08EA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132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1277</Words>
  <Application>Microsoft Office PowerPoint</Application>
  <PresentationFormat>Grand écran</PresentationFormat>
  <Paragraphs>206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Congenial Black</vt:lpstr>
      <vt:lpstr>Wingdings</vt:lpstr>
      <vt:lpstr>Thème Office</vt:lpstr>
      <vt:lpstr>WELCOME PACK  UNE ARRIVÉE BIEN PRÉPARÉE,  UNE ALTERNANCE FORMIDABLE !</vt:lpstr>
      <vt:lpstr>Comment ça marche ?</vt:lpstr>
      <vt:lpstr>Mode d’emploi technique</vt:lpstr>
      <vt:lpstr>Sommaire</vt:lpstr>
      <vt:lpstr>Bienvenue</vt:lpstr>
      <vt:lpstr>QUI SOMMES NOUS ?</vt:lpstr>
      <vt:lpstr>Mot de la Direction</vt:lpstr>
      <vt:lpstr>*nom de l’entreprise* en quelques chiffres</vt:lpstr>
      <vt:lpstr>MON ALTERNANCE</vt:lpstr>
      <vt:lpstr>Mes missions dans l’entreprise</vt:lpstr>
      <vt:lpstr>Mon équipe</vt:lpstr>
      <vt:lpstr>Mon parcours d’intégration</vt:lpstr>
      <vt:lpstr>QUELQUES INFORMATIONS PRATIQUES</vt:lpstr>
      <vt:lpstr>On vous dit tout !</vt:lpstr>
      <vt:lpstr>Tout pour réussir mon alternance</vt:lpstr>
      <vt:lpstr>DES CONSEILS POUR Y ARRIVER</vt:lpstr>
      <vt:lpstr>Pour briller dès l’arrivée!</vt:lpstr>
      <vt:lpstr>Un peu de culture  pour épater les collègues!</vt:lpstr>
      <vt:lpstr>5 qualités  pour être un alternant de rêve </vt:lpstr>
      <vt:lpstr>Les conseils d’alternants en vidéo !</vt:lpstr>
      <vt:lpstr>Les droits et devoirs de l’alternant</vt:lpstr>
      <vt:lpstr>BESOIN D’AIDES ?</vt:lpstr>
      <vt:lpstr>Des aides pour tous</vt:lpstr>
      <vt:lpstr>DES OUTILS POUR BIEN S’ORGANISER</vt:lpstr>
      <vt:lpstr>Outils en ligne</vt:lpstr>
      <vt:lpstr>Bonne  intégration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Pack : une arrivée bien préparée,  une alternance formidable !</dc:title>
  <dc:creator>Agathe MAIRET</dc:creator>
  <cp:lastModifiedBy>LIURETTE Delphine</cp:lastModifiedBy>
  <cp:revision>730</cp:revision>
  <dcterms:created xsi:type="dcterms:W3CDTF">2022-03-14T11:02:19Z</dcterms:created>
  <dcterms:modified xsi:type="dcterms:W3CDTF">2022-06-21T14:08:34Z</dcterms:modified>
</cp:coreProperties>
</file>