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handoutMasterIdLst>
    <p:handoutMasterId r:id="rId11"/>
  </p:handoutMasterIdLst>
  <p:sldIdLst>
    <p:sldId id="263" r:id="rId3"/>
    <p:sldId id="267" r:id="rId4"/>
    <p:sldId id="273" r:id="rId5"/>
    <p:sldId id="268" r:id="rId6"/>
    <p:sldId id="270" r:id="rId7"/>
    <p:sldId id="272" r:id="rId8"/>
    <p:sldId id="271" r:id="rId9"/>
  </p:sldIdLst>
  <p:sldSz cx="7561263" cy="106934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276E4430-90DF-4284-8908-D7FE33533775}">
          <p14:sldIdLst>
            <p14:sldId id="263"/>
            <p14:sldId id="267"/>
            <p14:sldId id="273"/>
            <p14:sldId id="268"/>
            <p14:sldId id="270"/>
            <p14:sldId id="272"/>
            <p14:sldId id="271"/>
          </p14:sldIdLst>
        </p14:section>
      </p14:sectionLst>
    </p:ext>
    <p:ext uri="{EFAFB233-063F-42B5-8137-9DF3F51BA10A}">
      <p15:sldGuideLst xmlns:p15="http://schemas.microsoft.com/office/powerpoint/2012/main">
        <p15:guide id="1" orient="horz" pos="3368">
          <p15:clr>
            <a:srgbClr val="A4A3A4"/>
          </p15:clr>
        </p15:guide>
        <p15:guide id="2" pos="2324">
          <p15:clr>
            <a:srgbClr val="A4A3A4"/>
          </p15:clr>
        </p15:guide>
        <p15:guide id="3" pos="2068">
          <p15:clr>
            <a:srgbClr val="A4A3A4"/>
          </p15:clr>
        </p15:guide>
        <p15:guide id="4" pos="454" userDrawn="1">
          <p15:clr>
            <a:srgbClr val="A4A3A4"/>
          </p15:clr>
        </p15:guide>
        <p15:guide id="5" pos="4304">
          <p15:clr>
            <a:srgbClr val="A4A3A4"/>
          </p15:clr>
        </p15:guide>
        <p15:guide id="6" pos="832">
          <p15:clr>
            <a:srgbClr val="A4A3A4"/>
          </p15:clr>
        </p15:guide>
        <p15:guide id="7" pos="567">
          <p15:clr>
            <a:srgbClr val="A4A3A4"/>
          </p15:clr>
        </p15:guide>
        <p15:guide id="8" pos="948">
          <p15:clr>
            <a:srgbClr val="A4A3A4"/>
          </p15:clr>
        </p15:guide>
        <p15:guide id="9" pos="1202">
          <p15:clr>
            <a:srgbClr val="A4A3A4"/>
          </p15:clr>
        </p15:guide>
        <p15:guide id="10" pos="1315">
          <p15:clr>
            <a:srgbClr val="A4A3A4"/>
          </p15:clr>
        </p15:guide>
        <p15:guide id="11" pos="1577">
          <p15:clr>
            <a:srgbClr val="A4A3A4"/>
          </p15:clr>
        </p15:guide>
        <p15:guide id="12" pos="1689">
          <p15:clr>
            <a:srgbClr val="A4A3A4"/>
          </p15:clr>
        </p15:guide>
        <p15:guide id="13" pos="1945">
          <p15:clr>
            <a:srgbClr val="A4A3A4"/>
          </p15:clr>
        </p15:guide>
        <p15:guide id="14" pos="2404" userDrawn="1">
          <p15:clr>
            <a:srgbClr val="A4A3A4"/>
          </p15:clr>
        </p15:guide>
        <p15:guide id="15" pos="2696">
          <p15:clr>
            <a:srgbClr val="A4A3A4"/>
          </p15:clr>
        </p15:guide>
        <p15:guide id="16" pos="2802" userDrawn="1">
          <p15:clr>
            <a:srgbClr val="A4A3A4"/>
          </p15:clr>
        </p15:guide>
        <p15:guide id="17" pos="3072">
          <p15:clr>
            <a:srgbClr val="A4A3A4"/>
          </p15:clr>
        </p15:guide>
        <p15:guide id="18" pos="3189">
          <p15:clr>
            <a:srgbClr val="A4A3A4"/>
          </p15:clr>
        </p15:guide>
        <p15:guide id="19" pos="3444" userDrawn="1">
          <p15:clr>
            <a:srgbClr val="A4A3A4"/>
          </p15:clr>
        </p15:guide>
        <p15:guide id="20" pos="3558">
          <p15:clr>
            <a:srgbClr val="A4A3A4"/>
          </p15:clr>
        </p15:guide>
        <p15:guide id="21" pos="3825">
          <p15:clr>
            <a:srgbClr val="A4A3A4"/>
          </p15:clr>
        </p15:guide>
        <p15:guide id="22" pos="3946" userDrawn="1">
          <p15:clr>
            <a:srgbClr val="A4A3A4"/>
          </p15:clr>
        </p15:guide>
        <p15:guide id="23" pos="4195">
          <p15:clr>
            <a:srgbClr val="A4A3A4"/>
          </p15:clr>
        </p15:guide>
        <p15:guide id="24" pos="4566">
          <p15:clr>
            <a:srgbClr val="A4A3A4"/>
          </p15:clr>
        </p15:guide>
        <p15:guide id="26" pos="2439">
          <p15:clr>
            <a:srgbClr val="A4A3A4"/>
          </p15:clr>
        </p15:guide>
        <p15:guide id="28" pos="192"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36F"/>
    <a:srgbClr val="195050"/>
    <a:srgbClr val="B6A2F1"/>
    <a:srgbClr val="908271"/>
    <a:srgbClr val="80D33A"/>
    <a:srgbClr val="002060"/>
    <a:srgbClr val="004692"/>
    <a:srgbClr val="E6F6D8"/>
    <a:srgbClr val="F5F4F2"/>
    <a:srgbClr val="556B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09" autoAdjust="0"/>
    <p:restoredTop sz="93447" autoAdjust="0"/>
  </p:normalViewPr>
  <p:slideViewPr>
    <p:cSldViewPr snapToGrid="0" snapToObjects="1" showGuides="1">
      <p:cViewPr>
        <p:scale>
          <a:sx n="125" d="100"/>
          <a:sy n="125" d="100"/>
        </p:scale>
        <p:origin x="90" y="-3708"/>
      </p:cViewPr>
      <p:guideLst>
        <p:guide orient="horz" pos="3368"/>
        <p:guide pos="2324"/>
        <p:guide pos="2068"/>
        <p:guide pos="454"/>
        <p:guide pos="4304"/>
        <p:guide pos="832"/>
        <p:guide pos="567"/>
        <p:guide pos="948"/>
        <p:guide pos="1202"/>
        <p:guide pos="1315"/>
        <p:guide pos="1577"/>
        <p:guide pos="1689"/>
        <p:guide pos="1945"/>
        <p:guide pos="2404"/>
        <p:guide pos="2696"/>
        <p:guide pos="2802"/>
        <p:guide pos="3072"/>
        <p:guide pos="3189"/>
        <p:guide pos="3444"/>
        <p:guide pos="3558"/>
        <p:guide pos="3825"/>
        <p:guide pos="3946"/>
        <p:guide pos="4195"/>
        <p:guide pos="4566"/>
        <p:guide pos="2439"/>
        <p:guide pos="192"/>
      </p:guideLst>
    </p:cSldViewPr>
  </p:slideViewPr>
  <p:notesTextViewPr>
    <p:cViewPr>
      <p:scale>
        <a:sx n="125" d="100"/>
        <a:sy n="125" d="100"/>
      </p:scale>
      <p:origin x="0" y="0"/>
    </p:cViewPr>
  </p:notesTextViewPr>
  <p:sorterViewPr>
    <p:cViewPr varScale="1">
      <p:scale>
        <a:sx n="1" d="1"/>
        <a:sy n="1" d="1"/>
      </p:scale>
      <p:origin x="0" y="0"/>
    </p:cViewPr>
  </p:sorterViewPr>
  <p:notesViewPr>
    <p:cSldViewPr snapToGrid="0" snapToObjects="1" showGuides="1">
      <p:cViewPr varScale="1">
        <p:scale>
          <a:sx n="74" d="100"/>
          <a:sy n="74" d="100"/>
        </p:scale>
        <p:origin x="1896" y="6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3C15C491-1805-42E5-8CB7-C83AA2CB4C08}" type="datetimeFigureOut">
              <a:rPr lang="fr-FR" smtClean="0"/>
              <a:t>19/02/2026</a:t>
            </a:fld>
            <a:endParaRPr lang="fr-FR"/>
          </a:p>
        </p:txBody>
      </p:sp>
      <p:sp>
        <p:nvSpPr>
          <p:cNvPr id="4" name="Espace réservé du pied de page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40DCB4B-D149-40FE-BAD8-F51CB2379E52}" type="slidenum">
              <a:rPr lang="fr-FR" smtClean="0"/>
              <a:t>‹N°›</a:t>
            </a:fld>
            <a:endParaRPr lang="fr-FR"/>
          </a:p>
        </p:txBody>
      </p:sp>
    </p:spTree>
    <p:extLst>
      <p:ext uri="{BB962C8B-B14F-4D97-AF65-F5344CB8AC3E}">
        <p14:creationId xmlns:p14="http://schemas.microsoft.com/office/powerpoint/2010/main" val="2493310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4B36D667-CBE1-499A-9117-4731DABC6203}" type="datetimeFigureOut">
              <a:rPr lang="fr-FR" smtClean="0"/>
              <a:t>19/02/2026</a:t>
            </a:fld>
            <a:endParaRPr lang="fr-FR"/>
          </a:p>
        </p:txBody>
      </p:sp>
      <p:sp>
        <p:nvSpPr>
          <p:cNvPr id="4" name="Espace réservé de l'image des diapositives 3"/>
          <p:cNvSpPr>
            <a:spLocks noGrp="1" noRot="1" noChangeAspect="1"/>
          </p:cNvSpPr>
          <p:nvPr>
            <p:ph type="sldImg" idx="2"/>
          </p:nvPr>
        </p:nvSpPr>
        <p:spPr>
          <a:xfrm>
            <a:off x="2082800" y="744538"/>
            <a:ext cx="263207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BAF0A4A-9CF4-4449-B34E-A841AD166D02}" type="slidenum">
              <a:rPr lang="fr-FR" smtClean="0"/>
              <a:t>‹N°›</a:t>
            </a:fld>
            <a:endParaRPr lang="fr-FR"/>
          </a:p>
        </p:txBody>
      </p:sp>
    </p:spTree>
    <p:extLst>
      <p:ext uri="{BB962C8B-B14F-4D97-AF65-F5344CB8AC3E}">
        <p14:creationId xmlns:p14="http://schemas.microsoft.com/office/powerpoint/2010/main" val="171068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BAF0A4A-9CF4-4449-B34E-A841AD166D02}" type="slidenum">
              <a:rPr lang="fr-FR" smtClean="0"/>
              <a:t>1</a:t>
            </a:fld>
            <a:endParaRPr lang="fr-FR"/>
          </a:p>
        </p:txBody>
      </p:sp>
    </p:spTree>
    <p:extLst>
      <p:ext uri="{BB962C8B-B14F-4D97-AF65-F5344CB8AC3E}">
        <p14:creationId xmlns:p14="http://schemas.microsoft.com/office/powerpoint/2010/main" val="2703772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BAF0A4A-9CF4-4449-B34E-A841AD166D02}" type="slidenum">
              <a:rPr lang="fr-FR" smtClean="0"/>
              <a:t>2</a:t>
            </a:fld>
            <a:endParaRPr lang="fr-FR"/>
          </a:p>
        </p:txBody>
      </p:sp>
    </p:spTree>
    <p:extLst>
      <p:ext uri="{BB962C8B-B14F-4D97-AF65-F5344CB8AC3E}">
        <p14:creationId xmlns:p14="http://schemas.microsoft.com/office/powerpoint/2010/main" val="2983209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21CD3-DB97-CE20-B485-CF4835F7524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808F2C1-F9A2-4E82-1083-1EAA4E19C5F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4358057-6374-0335-AAAB-A032E58F9E6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44BEFA0-F29C-DAFD-86D9-99B42933722B}"/>
              </a:ext>
            </a:extLst>
          </p:cNvPr>
          <p:cNvSpPr>
            <a:spLocks noGrp="1"/>
          </p:cNvSpPr>
          <p:nvPr>
            <p:ph type="sldNum" sz="quarter" idx="10"/>
          </p:nvPr>
        </p:nvSpPr>
        <p:spPr/>
        <p:txBody>
          <a:bodyPr/>
          <a:lstStyle/>
          <a:p>
            <a:fld id="{FBAF0A4A-9CF4-4449-B34E-A841AD166D02}" type="slidenum">
              <a:rPr lang="fr-FR" smtClean="0"/>
              <a:t>3</a:t>
            </a:fld>
            <a:endParaRPr lang="fr-FR"/>
          </a:p>
        </p:txBody>
      </p:sp>
    </p:spTree>
    <p:extLst>
      <p:ext uri="{BB962C8B-B14F-4D97-AF65-F5344CB8AC3E}">
        <p14:creationId xmlns:p14="http://schemas.microsoft.com/office/powerpoint/2010/main" val="15123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21CD3-DB97-CE20-B485-CF4835F7524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808F2C1-F9A2-4E82-1083-1EAA4E19C5F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4358057-6374-0335-AAAB-A032E58F9E6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44BEFA0-F29C-DAFD-86D9-99B42933722B}"/>
              </a:ext>
            </a:extLst>
          </p:cNvPr>
          <p:cNvSpPr>
            <a:spLocks noGrp="1"/>
          </p:cNvSpPr>
          <p:nvPr>
            <p:ph type="sldNum" sz="quarter" idx="10"/>
          </p:nvPr>
        </p:nvSpPr>
        <p:spPr/>
        <p:txBody>
          <a:bodyPr/>
          <a:lstStyle/>
          <a:p>
            <a:fld id="{FBAF0A4A-9CF4-4449-B34E-A841AD166D02}" type="slidenum">
              <a:rPr lang="fr-FR" smtClean="0"/>
              <a:t>5</a:t>
            </a:fld>
            <a:endParaRPr lang="fr-FR"/>
          </a:p>
        </p:txBody>
      </p:sp>
    </p:spTree>
    <p:extLst>
      <p:ext uri="{BB962C8B-B14F-4D97-AF65-F5344CB8AC3E}">
        <p14:creationId xmlns:p14="http://schemas.microsoft.com/office/powerpoint/2010/main" val="3690744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21CD3-DB97-CE20-B485-CF4835F7524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808F2C1-F9A2-4E82-1083-1EAA4E19C5F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4358057-6374-0335-AAAB-A032E58F9E6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44BEFA0-F29C-DAFD-86D9-99B42933722B}"/>
              </a:ext>
            </a:extLst>
          </p:cNvPr>
          <p:cNvSpPr>
            <a:spLocks noGrp="1"/>
          </p:cNvSpPr>
          <p:nvPr>
            <p:ph type="sldNum" sz="quarter" idx="10"/>
          </p:nvPr>
        </p:nvSpPr>
        <p:spPr/>
        <p:txBody>
          <a:bodyPr/>
          <a:lstStyle/>
          <a:p>
            <a:fld id="{FBAF0A4A-9CF4-4449-B34E-A841AD166D02}" type="slidenum">
              <a:rPr lang="fr-FR" smtClean="0"/>
              <a:t>6</a:t>
            </a:fld>
            <a:endParaRPr lang="fr-FR"/>
          </a:p>
        </p:txBody>
      </p:sp>
    </p:spTree>
    <p:extLst>
      <p:ext uri="{BB962C8B-B14F-4D97-AF65-F5344CB8AC3E}">
        <p14:creationId xmlns:p14="http://schemas.microsoft.com/office/powerpoint/2010/main" val="3412302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095" y="3321886"/>
            <a:ext cx="6427074" cy="2292150"/>
          </a:xfrm>
        </p:spPr>
        <p:txBody>
          <a:bodyPr/>
          <a:lstStyle/>
          <a:p>
            <a:r>
              <a:rPr lang="fr-FR"/>
              <a:t>Modifiez le style du titre</a:t>
            </a:r>
          </a:p>
        </p:txBody>
      </p:sp>
      <p:sp>
        <p:nvSpPr>
          <p:cNvPr id="3" name="Sous-titr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2226616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060" y="7485380"/>
            <a:ext cx="4536758" cy="88369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0522A98-2F6C-49CD-B469-58DD1009405F}" type="datetimeFigureOut">
              <a:rPr lang="fr-FR" smtClean="0"/>
              <a:t>19/02/2026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702137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095" y="3321886"/>
            <a:ext cx="6427074" cy="2292150"/>
          </a:xfrm>
        </p:spPr>
        <p:txBody>
          <a:bodyPr/>
          <a:lstStyle/>
          <a:p>
            <a:r>
              <a:rPr lang="fr-FR"/>
              <a:t>Modifiez le style du titre</a:t>
            </a:r>
          </a:p>
        </p:txBody>
      </p:sp>
      <p:sp>
        <p:nvSpPr>
          <p:cNvPr id="3" name="Sous-titre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1593189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04800" y="720000"/>
            <a:ext cx="6943725" cy="468000"/>
          </a:xfrm>
          <a:solidFill>
            <a:srgbClr val="F79528"/>
          </a:solidFill>
        </p:spPr>
        <p:txBody>
          <a:bodyPr lIns="0" tIns="0" rIns="0" bIns="0">
            <a:normAutofit/>
          </a:bodyPr>
          <a:lstStyle>
            <a:lvl1pPr marL="92075" indent="0" algn="l">
              <a:defRPr sz="1750"/>
            </a:lvl1pPr>
          </a:lstStyle>
          <a:p>
            <a:r>
              <a:rPr lang="fr-FR" dirty="0"/>
              <a:t>Modifiez le style du titre</a:t>
            </a:r>
          </a:p>
        </p:txBody>
      </p:sp>
      <p:sp>
        <p:nvSpPr>
          <p:cNvPr id="3" name="Espace réservé du contenu 2"/>
          <p:cNvSpPr>
            <a:spLocks noGrp="1"/>
          </p:cNvSpPr>
          <p:nvPr>
            <p:ph idx="1"/>
          </p:nvPr>
        </p:nvSpPr>
        <p:spPr>
          <a:xfrm>
            <a:off x="304800" y="1818308"/>
            <a:ext cx="3384550" cy="9018842"/>
          </a:xfrm>
        </p:spPr>
        <p:txBody>
          <a:bodyPr lIns="0" tIns="0" rIns="0" bIns="0"/>
          <a:lstStyle>
            <a:lvl3pPr marL="0" indent="0">
              <a:defRPr/>
            </a:lvl3pPr>
            <a:lvl4pPr marL="0" indent="0">
              <a:defRPr/>
            </a:lvl4pPr>
            <a:lvl5pPr marL="0" inden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
        <p:nvSpPr>
          <p:cNvPr id="7" name="Espace réservé du contenu 2"/>
          <p:cNvSpPr>
            <a:spLocks noGrp="1"/>
          </p:cNvSpPr>
          <p:nvPr>
            <p:ph idx="13"/>
          </p:nvPr>
        </p:nvSpPr>
        <p:spPr>
          <a:xfrm>
            <a:off x="3852639" y="1818308"/>
            <a:ext cx="3384550" cy="9018842"/>
          </a:xfrm>
        </p:spPr>
        <p:txBody>
          <a:bodyPr lIns="0" tIns="0" rIns="0" bIns="0"/>
          <a:lstStyle>
            <a:lvl3pPr marL="0" indent="0">
              <a:defRPr/>
            </a:lvl3pPr>
            <a:lvl4pPr marL="0" indent="0">
              <a:defRPr/>
            </a:lvl4pPr>
            <a:lvl5pPr marL="0" inden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texte 2"/>
          <p:cNvSpPr>
            <a:spLocks noGrp="1"/>
          </p:cNvSpPr>
          <p:nvPr>
            <p:ph type="body" idx="14" hasCustomPrompt="1"/>
          </p:nvPr>
        </p:nvSpPr>
        <p:spPr>
          <a:xfrm>
            <a:off x="298450" y="1458268"/>
            <a:ext cx="33909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
        <p:nvSpPr>
          <p:cNvPr id="11" name="Espace réservé du texte 2"/>
          <p:cNvSpPr>
            <a:spLocks noGrp="1"/>
          </p:cNvSpPr>
          <p:nvPr>
            <p:ph type="body" idx="15" hasCustomPrompt="1"/>
          </p:nvPr>
        </p:nvSpPr>
        <p:spPr>
          <a:xfrm>
            <a:off x="3873996" y="1458268"/>
            <a:ext cx="33909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Tree>
    <p:extLst>
      <p:ext uri="{BB962C8B-B14F-4D97-AF65-F5344CB8AC3E}">
        <p14:creationId xmlns:p14="http://schemas.microsoft.com/office/powerpoint/2010/main" val="195260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287" y="6871500"/>
            <a:ext cx="6427074" cy="2123828"/>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3948681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5" name="Espace réservé pour une image  4">
            <a:extLst>
              <a:ext uri="{FF2B5EF4-FFF2-40B4-BE49-F238E27FC236}">
                <a16:creationId xmlns:a16="http://schemas.microsoft.com/office/drawing/2014/main" id="{C6E79E76-3362-9AA7-F2AA-BE1237C6E7E7}"/>
              </a:ext>
            </a:extLst>
          </p:cNvPr>
          <p:cNvSpPr>
            <a:spLocks noGrp="1"/>
          </p:cNvSpPr>
          <p:nvPr>
            <p:ph type="pic" sz="quarter" idx="15"/>
          </p:nvPr>
        </p:nvSpPr>
        <p:spPr>
          <a:xfrm>
            <a:off x="306388" y="882650"/>
            <a:ext cx="6942137" cy="2808288"/>
          </a:xfrm>
        </p:spPr>
        <p:txBody>
          <a:bodyPr/>
          <a:lstStyle/>
          <a:p>
            <a:endParaRPr lang="fr-FR"/>
          </a:p>
        </p:txBody>
      </p:sp>
      <p:sp>
        <p:nvSpPr>
          <p:cNvPr id="4" name="Espace réservé du contenu 3"/>
          <p:cNvSpPr>
            <a:spLocks noGrp="1"/>
          </p:cNvSpPr>
          <p:nvPr>
            <p:ph sz="half" idx="2"/>
          </p:nvPr>
        </p:nvSpPr>
        <p:spPr>
          <a:xfrm>
            <a:off x="304800" y="4626620"/>
            <a:ext cx="4572000" cy="6161082"/>
          </a:xfrm>
        </p:spPr>
        <p:txBody>
          <a:bodyPr lIns="0" tIns="0" rIns="0" bIns="0">
            <a:normAutofit/>
          </a:bodyPr>
          <a:lstStyle>
            <a:lvl1pPr>
              <a:defRPr sz="1000"/>
            </a:lvl1pPr>
            <a:lvl2pPr>
              <a:defRPr sz="1000"/>
            </a:lvl2pPr>
            <a:lvl3pPr>
              <a:defRPr sz="900" b="0"/>
            </a:lvl3pPr>
            <a:lvl4pPr>
              <a:defRPr sz="800"/>
            </a:lvl4pPr>
            <a:lvl5pPr>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9" y="4626620"/>
            <a:ext cx="2185986" cy="4925656"/>
          </a:xfrm>
        </p:spPr>
        <p:txBody>
          <a:bodyPr lIns="0" tIns="0" rIns="0" bIns="0">
            <a:normAutofit/>
          </a:bodyPr>
          <a:lstStyle>
            <a:lvl1pPr>
              <a:defRPr sz="1050"/>
            </a:lvl1pPr>
            <a:lvl2pPr>
              <a:defRPr sz="1050"/>
            </a:lvl2pPr>
            <a:lvl3pPr>
              <a:defRPr sz="1050"/>
            </a:lvl3pPr>
            <a:lvl4pPr>
              <a:defRPr sz="1050"/>
            </a:lvl4pPr>
            <a:lvl5pPr>
              <a:defRPr sz="105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
        <p:nvSpPr>
          <p:cNvPr id="10" name="Espace réservé du texte 4"/>
          <p:cNvSpPr>
            <a:spLocks noGrp="1"/>
          </p:cNvSpPr>
          <p:nvPr>
            <p:ph type="body" sz="quarter" idx="13"/>
          </p:nvPr>
        </p:nvSpPr>
        <p:spPr>
          <a:xfrm>
            <a:off x="5062538" y="5202684"/>
            <a:ext cx="2185987" cy="216757"/>
          </a:xfrm>
          <a:solidFill>
            <a:schemeClr val="accent4"/>
          </a:solidFill>
        </p:spPr>
        <p:txBody>
          <a:bodyPr vert="horz" lIns="91440" tIns="0" rIns="0" bIns="0" rtlCol="0" anchor="ctr" anchorCtr="0">
            <a:noAutofit/>
          </a:bodyPr>
          <a:lstStyle>
            <a:lvl1pPr>
              <a:defRPr lang="fr-FR" sz="1000" b="1" dirty="0" smtClean="0">
                <a:solidFill>
                  <a:schemeClr val="bg1"/>
                </a:solidFill>
              </a:defRPr>
            </a:lvl1pPr>
          </a:lstStyle>
          <a:p>
            <a:pPr lvl="0"/>
            <a:r>
              <a:rPr lang="fr-FR" dirty="0"/>
              <a:t>Modifiez les styles du texte du masque</a:t>
            </a:r>
          </a:p>
        </p:txBody>
      </p:sp>
      <p:sp>
        <p:nvSpPr>
          <p:cNvPr id="12" name="Espace réservé du texte 2"/>
          <p:cNvSpPr>
            <a:spLocks noGrp="1"/>
          </p:cNvSpPr>
          <p:nvPr>
            <p:ph type="body" idx="14" hasCustomPrompt="1"/>
          </p:nvPr>
        </p:nvSpPr>
        <p:spPr>
          <a:xfrm>
            <a:off x="298450" y="2322364"/>
            <a:ext cx="45713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Tree>
    <p:extLst>
      <p:ext uri="{BB962C8B-B14F-4D97-AF65-F5344CB8AC3E}">
        <p14:creationId xmlns:p14="http://schemas.microsoft.com/office/powerpoint/2010/main" val="2374530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omparaison">
    <p:spTree>
      <p:nvGrpSpPr>
        <p:cNvPr id="1" name=""/>
        <p:cNvGrpSpPr/>
        <p:nvPr/>
      </p:nvGrpSpPr>
      <p:grpSpPr>
        <a:xfrm>
          <a:off x="0" y="0"/>
          <a:ext cx="0" cy="0"/>
          <a:chOff x="0" y="0"/>
          <a:chExt cx="0" cy="0"/>
        </a:xfrm>
      </p:grpSpPr>
      <p:sp>
        <p:nvSpPr>
          <p:cNvPr id="2" name="Espace réservé pour une image  4">
            <a:extLst>
              <a:ext uri="{FF2B5EF4-FFF2-40B4-BE49-F238E27FC236}">
                <a16:creationId xmlns:a16="http://schemas.microsoft.com/office/drawing/2014/main" id="{980A2B9B-0A78-19A6-027B-FFD1D3484DBB}"/>
              </a:ext>
            </a:extLst>
          </p:cNvPr>
          <p:cNvSpPr>
            <a:spLocks noGrp="1"/>
          </p:cNvSpPr>
          <p:nvPr>
            <p:ph type="pic" sz="quarter" idx="15"/>
          </p:nvPr>
        </p:nvSpPr>
        <p:spPr>
          <a:xfrm>
            <a:off x="306388" y="882650"/>
            <a:ext cx="6942137" cy="2808288"/>
          </a:xfrm>
        </p:spPr>
        <p:txBody>
          <a:bodyPr/>
          <a:lstStyle/>
          <a:p>
            <a:endParaRPr lang="fr-FR"/>
          </a:p>
        </p:txBody>
      </p:sp>
    </p:spTree>
    <p:extLst>
      <p:ext uri="{BB962C8B-B14F-4D97-AF65-F5344CB8AC3E}">
        <p14:creationId xmlns:p14="http://schemas.microsoft.com/office/powerpoint/2010/main" val="3892928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Comparaison">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304800" y="4626620"/>
            <a:ext cx="4572000" cy="6161082"/>
          </a:xfrm>
        </p:spPr>
        <p:txBody>
          <a:bodyPr lIns="0" tIns="0" rIns="0" bIns="0">
            <a:normAutofit/>
          </a:bodyPr>
          <a:lstStyle>
            <a:lvl1pPr>
              <a:defRPr sz="1000"/>
            </a:lvl1pPr>
            <a:lvl2pPr>
              <a:defRPr sz="1000"/>
            </a:lvl2pPr>
            <a:lvl3pPr>
              <a:defRPr sz="900" b="0"/>
            </a:lvl3pPr>
            <a:lvl4pPr>
              <a:defRPr sz="800"/>
            </a:lvl4pPr>
            <a:lvl5pPr>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9" y="4626620"/>
            <a:ext cx="2185986" cy="4925656"/>
          </a:xfrm>
        </p:spPr>
        <p:txBody>
          <a:bodyPr lIns="0" tIns="0" rIns="0" bIns="0">
            <a:normAutofit/>
          </a:bodyPr>
          <a:lstStyle>
            <a:lvl1pPr>
              <a:defRPr sz="1050"/>
            </a:lvl1pPr>
            <a:lvl2pPr>
              <a:defRPr sz="1050"/>
            </a:lvl2pPr>
            <a:lvl3pPr>
              <a:defRPr sz="1050"/>
            </a:lvl3pPr>
            <a:lvl4pPr>
              <a:defRPr sz="1050"/>
            </a:lvl4pPr>
            <a:lvl5pPr>
              <a:defRPr sz="105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
        <p:nvSpPr>
          <p:cNvPr id="10" name="Espace réservé du texte 4"/>
          <p:cNvSpPr>
            <a:spLocks noGrp="1"/>
          </p:cNvSpPr>
          <p:nvPr>
            <p:ph type="body" sz="quarter" idx="13"/>
          </p:nvPr>
        </p:nvSpPr>
        <p:spPr>
          <a:xfrm>
            <a:off x="5062538" y="5202684"/>
            <a:ext cx="2185987" cy="216757"/>
          </a:xfrm>
          <a:solidFill>
            <a:schemeClr val="accent4"/>
          </a:solidFill>
        </p:spPr>
        <p:txBody>
          <a:bodyPr vert="horz" lIns="91440" tIns="0" rIns="0" bIns="0" rtlCol="0" anchor="ctr" anchorCtr="0">
            <a:noAutofit/>
          </a:bodyPr>
          <a:lstStyle>
            <a:lvl1pPr>
              <a:defRPr lang="fr-FR" sz="1000" b="1" dirty="0" smtClean="0">
                <a:solidFill>
                  <a:schemeClr val="bg1"/>
                </a:solidFill>
              </a:defRPr>
            </a:lvl1pPr>
          </a:lstStyle>
          <a:p>
            <a:pPr lvl="0"/>
            <a:r>
              <a:rPr lang="fr-FR" dirty="0"/>
              <a:t>Modifiez les styles du texte du masque</a:t>
            </a:r>
          </a:p>
        </p:txBody>
      </p:sp>
      <p:sp>
        <p:nvSpPr>
          <p:cNvPr id="11" name="Espace réservé du texte 2"/>
          <p:cNvSpPr>
            <a:spLocks noGrp="1"/>
          </p:cNvSpPr>
          <p:nvPr>
            <p:ph type="body" idx="14" hasCustomPrompt="1"/>
          </p:nvPr>
        </p:nvSpPr>
        <p:spPr>
          <a:xfrm>
            <a:off x="305500" y="5778748"/>
            <a:ext cx="45713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
        <p:nvSpPr>
          <p:cNvPr id="12" name="Titre 1"/>
          <p:cNvSpPr>
            <a:spLocks noGrp="1"/>
          </p:cNvSpPr>
          <p:nvPr>
            <p:ph type="title"/>
          </p:nvPr>
        </p:nvSpPr>
        <p:spPr>
          <a:xfrm>
            <a:off x="304800" y="720000"/>
            <a:ext cx="6943725" cy="468000"/>
          </a:xfrm>
          <a:solidFill>
            <a:srgbClr val="FFC000"/>
          </a:solidFill>
        </p:spPr>
        <p:txBody>
          <a:bodyPr lIns="0" tIns="0" rIns="0" bIns="0">
            <a:normAutofit/>
          </a:bodyPr>
          <a:lstStyle>
            <a:lvl1pPr>
              <a:defRPr sz="1800"/>
            </a:lvl1pPr>
          </a:lstStyle>
          <a:p>
            <a:r>
              <a:rPr lang="fr-FR" dirty="0"/>
              <a:t>Modifiez le style du titre</a:t>
            </a:r>
          </a:p>
        </p:txBody>
      </p:sp>
    </p:spTree>
    <p:extLst>
      <p:ext uri="{BB962C8B-B14F-4D97-AF65-F5344CB8AC3E}">
        <p14:creationId xmlns:p14="http://schemas.microsoft.com/office/powerpoint/2010/main" val="2681187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4" name="Espace réservé du contenu 3"/>
          <p:cNvSpPr>
            <a:spLocks noGrp="1"/>
          </p:cNvSpPr>
          <p:nvPr>
            <p:ph sz="half" idx="2"/>
          </p:nvPr>
        </p:nvSpPr>
        <p:spPr>
          <a:xfrm>
            <a:off x="304800" y="3960000"/>
            <a:ext cx="4572000" cy="5645736"/>
          </a:xfrm>
        </p:spPr>
        <p:txBody>
          <a:bodyPr lIns="0" tIns="0" rIns="0" bIns="0">
            <a:normAutofit/>
          </a:bodyPr>
          <a:lstStyle>
            <a:lvl1pPr>
              <a:defRPr sz="1000"/>
            </a:lvl1pPr>
            <a:lvl2pPr marL="92075" indent="-92075">
              <a:buClr>
                <a:schemeClr val="accent4"/>
              </a:buClr>
              <a:buFont typeface="Arial" panose="020B0604020202020204" pitchFamily="34" charset="0"/>
              <a:buChar char="•"/>
              <a:defRPr sz="1000"/>
            </a:lvl2pPr>
            <a:lvl3pPr marL="0" indent="0">
              <a:defRPr sz="900"/>
            </a:lvl3pPr>
            <a:lvl4pPr marL="0" indent="0">
              <a:defRPr sz="800"/>
            </a:lvl4pPr>
            <a:lvl5pPr marL="0" indent="0">
              <a:defRPr sz="8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8" y="3960000"/>
            <a:ext cx="2185986" cy="6161082"/>
          </a:xfrm>
        </p:spPr>
        <p:txBody>
          <a:bodyPr lIns="0" tIns="0" rIns="0" bIns="0">
            <a:normAutofit/>
          </a:bodyPr>
          <a:lstStyle>
            <a:lvl1pPr>
              <a:defRPr sz="1000"/>
            </a:lvl1pPr>
            <a:lvl2pPr>
              <a:defRPr sz="1000"/>
            </a:lvl2pPr>
            <a:lvl3pPr marL="0" indent="0">
              <a:defRPr sz="900"/>
            </a:lvl3pPr>
            <a:lvl4pPr marL="0" indent="0">
              <a:defRPr sz="800"/>
            </a:lvl4pPr>
            <a:lvl5pPr marL="0" indent="0">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626407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Modifiez le style du titre</a:t>
            </a:r>
          </a:p>
        </p:txBody>
      </p:sp>
      <p:sp>
        <p:nvSpPr>
          <p:cNvPr id="3" name="Espace réservé de la date 2"/>
          <p:cNvSpPr>
            <a:spLocks noGrp="1"/>
          </p:cNvSpPr>
          <p:nvPr>
            <p:ph type="dt" sz="half" idx="10"/>
          </p:nvPr>
        </p:nvSpPr>
        <p:spPr/>
        <p:txBody>
          <a:bodyPr/>
          <a:lstStyle/>
          <a:p>
            <a:fld id="{F0522A98-2F6C-49CD-B469-58DD1009405F}" type="datetimeFigureOut">
              <a:rPr lang="fr-FR" smtClean="0"/>
              <a:t>19/02/2026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12651294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0522A98-2F6C-49CD-B469-58DD1009405F}" type="datetimeFigureOut">
              <a:rPr lang="fr-FR" smtClean="0"/>
              <a:t>19/02/2026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243608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04800" y="720000"/>
            <a:ext cx="6943725" cy="468000"/>
          </a:xfrm>
          <a:solidFill>
            <a:srgbClr val="F79528"/>
          </a:solidFill>
        </p:spPr>
        <p:txBody>
          <a:bodyPr lIns="0" tIns="0" rIns="0" bIns="0">
            <a:normAutofit/>
          </a:bodyPr>
          <a:lstStyle>
            <a:lvl1pPr marL="92075" indent="0" algn="l">
              <a:defRPr sz="1750"/>
            </a:lvl1pPr>
          </a:lstStyle>
          <a:p>
            <a:r>
              <a:rPr lang="fr-FR" dirty="0"/>
              <a:t>Modifiez le style du titre</a:t>
            </a:r>
          </a:p>
        </p:txBody>
      </p:sp>
      <p:sp>
        <p:nvSpPr>
          <p:cNvPr id="3" name="Espace réservé du contenu 2"/>
          <p:cNvSpPr>
            <a:spLocks noGrp="1"/>
          </p:cNvSpPr>
          <p:nvPr>
            <p:ph idx="1"/>
          </p:nvPr>
        </p:nvSpPr>
        <p:spPr>
          <a:xfrm>
            <a:off x="304800" y="1818308"/>
            <a:ext cx="3384550" cy="9018842"/>
          </a:xfrm>
        </p:spPr>
        <p:txBody>
          <a:bodyPr lIns="0" tIns="0" rIns="0" bIns="0"/>
          <a:lstStyle>
            <a:lvl3pPr marL="0" indent="0">
              <a:defRPr/>
            </a:lvl3pPr>
            <a:lvl4pPr marL="0" indent="0">
              <a:defRPr/>
            </a:lvl4pPr>
            <a:lvl5pPr marL="0" inden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
        <p:nvSpPr>
          <p:cNvPr id="7" name="Espace réservé du contenu 2"/>
          <p:cNvSpPr>
            <a:spLocks noGrp="1"/>
          </p:cNvSpPr>
          <p:nvPr>
            <p:ph idx="13"/>
          </p:nvPr>
        </p:nvSpPr>
        <p:spPr>
          <a:xfrm>
            <a:off x="3852639" y="1818308"/>
            <a:ext cx="3384550" cy="9018842"/>
          </a:xfrm>
        </p:spPr>
        <p:txBody>
          <a:bodyPr lIns="0" tIns="0" rIns="0" bIns="0"/>
          <a:lstStyle>
            <a:lvl3pPr marL="0" indent="0">
              <a:defRPr/>
            </a:lvl3pPr>
            <a:lvl4pPr marL="0" indent="0">
              <a:defRPr/>
            </a:lvl4pPr>
            <a:lvl5pPr marL="0" inden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texte 2"/>
          <p:cNvSpPr>
            <a:spLocks noGrp="1"/>
          </p:cNvSpPr>
          <p:nvPr>
            <p:ph type="body" idx="14" hasCustomPrompt="1"/>
          </p:nvPr>
        </p:nvSpPr>
        <p:spPr>
          <a:xfrm>
            <a:off x="298450" y="1458268"/>
            <a:ext cx="33909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
        <p:nvSpPr>
          <p:cNvPr id="11" name="Espace réservé du texte 2"/>
          <p:cNvSpPr>
            <a:spLocks noGrp="1"/>
          </p:cNvSpPr>
          <p:nvPr>
            <p:ph type="body" idx="15" hasCustomPrompt="1"/>
          </p:nvPr>
        </p:nvSpPr>
        <p:spPr>
          <a:xfrm>
            <a:off x="3873996" y="1458268"/>
            <a:ext cx="33909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Tree>
    <p:extLst>
      <p:ext uri="{BB962C8B-B14F-4D97-AF65-F5344CB8AC3E}">
        <p14:creationId xmlns:p14="http://schemas.microsoft.com/office/powerpoint/2010/main" val="38533241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064" y="425756"/>
            <a:ext cx="2487603" cy="1811937"/>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956244" y="425756"/>
            <a:ext cx="4226956" cy="9126521"/>
          </a:xfrm>
        </p:spPr>
        <p:txBody>
          <a:bodyPr>
            <a:normAutofit/>
          </a:bodyPr>
          <a:lstStyle>
            <a:lvl1pPr>
              <a:defRPr sz="1100"/>
            </a:lvl1pPr>
            <a:lvl2pPr>
              <a:defRPr sz="1100"/>
            </a:lvl2pPr>
            <a:lvl3pPr>
              <a:defRPr sz="1100"/>
            </a:lvl3pPr>
            <a:lvl4pPr>
              <a:defRPr sz="1100"/>
            </a:lvl4pPr>
            <a:lvl5pPr>
              <a:defRPr sz="11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378064" y="2237694"/>
            <a:ext cx="2487603" cy="7314583"/>
          </a:xfrm>
        </p:spPr>
        <p:txBody>
          <a:bodyPr>
            <a:normAutofit/>
          </a:bodyPr>
          <a:lstStyle>
            <a:lvl1pPr marL="0" indent="0">
              <a:buNone/>
              <a:defRPr sz="11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F0522A98-2F6C-49CD-B469-58DD1009405F}" type="datetimeFigureOut">
              <a:rPr lang="fr-FR" smtClean="0"/>
              <a:t>19/02/2026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205555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060" y="7485380"/>
            <a:ext cx="4536758" cy="88369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0522A98-2F6C-49CD-B469-58DD1009405F}" type="datetimeFigureOut">
              <a:rPr lang="fr-FR" smtClean="0"/>
              <a:t>19/02/2026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163180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287" y="6871500"/>
            <a:ext cx="6427074" cy="2123828"/>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3126798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304800" y="4626620"/>
            <a:ext cx="4572000" cy="6161082"/>
          </a:xfrm>
        </p:spPr>
        <p:txBody>
          <a:bodyPr lIns="0" tIns="0" rIns="0" bIns="0">
            <a:normAutofit/>
          </a:bodyPr>
          <a:lstStyle>
            <a:lvl1pPr>
              <a:defRPr sz="1000"/>
            </a:lvl1pPr>
            <a:lvl2pPr>
              <a:defRPr sz="1000"/>
            </a:lvl2pPr>
            <a:lvl3pPr>
              <a:defRPr sz="900" b="0"/>
            </a:lvl3pPr>
            <a:lvl4pPr>
              <a:defRPr sz="800"/>
            </a:lvl4pPr>
            <a:lvl5pPr>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9" y="4626620"/>
            <a:ext cx="2185986" cy="4925656"/>
          </a:xfrm>
        </p:spPr>
        <p:txBody>
          <a:bodyPr lIns="0" tIns="0" rIns="0" bIns="0">
            <a:normAutofit/>
          </a:bodyPr>
          <a:lstStyle>
            <a:lvl1pPr>
              <a:defRPr sz="1050"/>
            </a:lvl1pPr>
            <a:lvl2pPr>
              <a:defRPr sz="1050"/>
            </a:lvl2pPr>
            <a:lvl3pPr>
              <a:defRPr sz="1050"/>
            </a:lvl3pPr>
            <a:lvl4pPr>
              <a:defRPr sz="1050"/>
            </a:lvl4pPr>
            <a:lvl5pPr>
              <a:defRPr sz="105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
        <p:nvSpPr>
          <p:cNvPr id="10" name="Espace réservé du texte 4"/>
          <p:cNvSpPr>
            <a:spLocks noGrp="1"/>
          </p:cNvSpPr>
          <p:nvPr>
            <p:ph type="body" sz="quarter" idx="13"/>
          </p:nvPr>
        </p:nvSpPr>
        <p:spPr>
          <a:xfrm>
            <a:off x="5062538" y="5202684"/>
            <a:ext cx="2185987" cy="216757"/>
          </a:xfrm>
          <a:solidFill>
            <a:schemeClr val="accent4"/>
          </a:solidFill>
        </p:spPr>
        <p:txBody>
          <a:bodyPr vert="horz" lIns="91440" tIns="0" rIns="0" bIns="0" rtlCol="0" anchor="ctr" anchorCtr="0">
            <a:noAutofit/>
          </a:bodyPr>
          <a:lstStyle>
            <a:lvl1pPr>
              <a:defRPr lang="fr-FR" sz="1000" b="1" dirty="0" smtClean="0">
                <a:solidFill>
                  <a:schemeClr val="bg1"/>
                </a:solidFill>
              </a:defRPr>
            </a:lvl1pPr>
          </a:lstStyle>
          <a:p>
            <a:pPr lvl="0"/>
            <a:r>
              <a:rPr lang="fr-FR" dirty="0"/>
              <a:t>Modifiez les styles du texte du masque</a:t>
            </a:r>
          </a:p>
        </p:txBody>
      </p:sp>
      <p:sp>
        <p:nvSpPr>
          <p:cNvPr id="11" name="Espace réservé du texte 2"/>
          <p:cNvSpPr>
            <a:spLocks noGrp="1"/>
          </p:cNvSpPr>
          <p:nvPr>
            <p:ph type="body" idx="14" hasCustomPrompt="1"/>
          </p:nvPr>
        </p:nvSpPr>
        <p:spPr>
          <a:xfrm>
            <a:off x="298450" y="2322364"/>
            <a:ext cx="45713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Tree>
    <p:extLst>
      <p:ext uri="{BB962C8B-B14F-4D97-AF65-F5344CB8AC3E}">
        <p14:creationId xmlns:p14="http://schemas.microsoft.com/office/powerpoint/2010/main" val="1083709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mparaison">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304800" y="4626620"/>
            <a:ext cx="4572000" cy="6161082"/>
          </a:xfrm>
        </p:spPr>
        <p:txBody>
          <a:bodyPr lIns="0" tIns="0" rIns="0" bIns="0">
            <a:normAutofit/>
          </a:bodyPr>
          <a:lstStyle>
            <a:lvl1pPr>
              <a:defRPr sz="1000"/>
            </a:lvl1pPr>
            <a:lvl2pPr>
              <a:defRPr sz="1000"/>
            </a:lvl2pPr>
            <a:lvl3pPr>
              <a:defRPr sz="900" b="0"/>
            </a:lvl3pPr>
            <a:lvl4pPr>
              <a:defRPr sz="800"/>
            </a:lvl4pPr>
            <a:lvl5pPr>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9" y="4626620"/>
            <a:ext cx="2185986" cy="4925656"/>
          </a:xfrm>
        </p:spPr>
        <p:txBody>
          <a:bodyPr lIns="0" tIns="0" rIns="0" bIns="0">
            <a:normAutofit/>
          </a:bodyPr>
          <a:lstStyle>
            <a:lvl1pPr>
              <a:defRPr sz="1050"/>
            </a:lvl1pPr>
            <a:lvl2pPr>
              <a:defRPr sz="1050"/>
            </a:lvl2pPr>
            <a:lvl3pPr>
              <a:defRPr sz="1050"/>
            </a:lvl3pPr>
            <a:lvl4pPr>
              <a:defRPr sz="1050"/>
            </a:lvl4pPr>
            <a:lvl5pPr>
              <a:defRPr sz="105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
        <p:nvSpPr>
          <p:cNvPr id="10" name="Espace réservé du texte 4"/>
          <p:cNvSpPr>
            <a:spLocks noGrp="1"/>
          </p:cNvSpPr>
          <p:nvPr>
            <p:ph type="body" sz="quarter" idx="13"/>
          </p:nvPr>
        </p:nvSpPr>
        <p:spPr>
          <a:xfrm>
            <a:off x="5062538" y="5202684"/>
            <a:ext cx="2185987" cy="216757"/>
          </a:xfrm>
          <a:solidFill>
            <a:schemeClr val="accent4"/>
          </a:solidFill>
        </p:spPr>
        <p:txBody>
          <a:bodyPr vert="horz" lIns="91440" tIns="0" rIns="0" bIns="0" rtlCol="0" anchor="ctr" anchorCtr="0">
            <a:noAutofit/>
          </a:bodyPr>
          <a:lstStyle>
            <a:lvl1pPr>
              <a:defRPr lang="fr-FR" sz="1000" b="1" dirty="0" smtClean="0">
                <a:solidFill>
                  <a:schemeClr val="bg1"/>
                </a:solidFill>
              </a:defRPr>
            </a:lvl1pPr>
          </a:lstStyle>
          <a:p>
            <a:pPr lvl="0"/>
            <a:r>
              <a:rPr lang="fr-FR" dirty="0"/>
              <a:t>Modifiez les styles du texte du masque</a:t>
            </a:r>
          </a:p>
        </p:txBody>
      </p:sp>
      <p:sp>
        <p:nvSpPr>
          <p:cNvPr id="11" name="Espace réservé du texte 2"/>
          <p:cNvSpPr>
            <a:spLocks noGrp="1"/>
          </p:cNvSpPr>
          <p:nvPr>
            <p:ph type="body" idx="14" hasCustomPrompt="1"/>
          </p:nvPr>
        </p:nvSpPr>
        <p:spPr>
          <a:xfrm>
            <a:off x="305500" y="5778748"/>
            <a:ext cx="4571300" cy="216000"/>
          </a:xfrm>
          <a:solidFill>
            <a:schemeClr val="accent4"/>
          </a:solidFill>
        </p:spPr>
        <p:txBody>
          <a:bodyPr tIns="0" rIns="0" bIns="0" anchor="ctr" anchorCtr="0">
            <a:noAutofit/>
          </a:bodyPr>
          <a:lstStyle>
            <a:lvl1pPr marL="0" indent="0" algn="l">
              <a:buNone/>
              <a:defRPr sz="1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Texte du masque</a:t>
            </a:r>
          </a:p>
        </p:txBody>
      </p:sp>
      <p:sp>
        <p:nvSpPr>
          <p:cNvPr id="12" name="Titre 1"/>
          <p:cNvSpPr>
            <a:spLocks noGrp="1"/>
          </p:cNvSpPr>
          <p:nvPr>
            <p:ph type="title"/>
          </p:nvPr>
        </p:nvSpPr>
        <p:spPr>
          <a:xfrm>
            <a:off x="304800" y="720000"/>
            <a:ext cx="6943725" cy="468000"/>
          </a:xfrm>
          <a:solidFill>
            <a:srgbClr val="FFC000"/>
          </a:solidFill>
        </p:spPr>
        <p:txBody>
          <a:bodyPr lIns="0" tIns="0" rIns="0" bIns="0">
            <a:normAutofit/>
          </a:bodyPr>
          <a:lstStyle>
            <a:lvl1pPr>
              <a:defRPr sz="1800"/>
            </a:lvl1pPr>
          </a:lstStyle>
          <a:p>
            <a:r>
              <a:rPr lang="fr-FR" dirty="0"/>
              <a:t>Modifiez le style du titre</a:t>
            </a:r>
          </a:p>
        </p:txBody>
      </p:sp>
    </p:spTree>
    <p:extLst>
      <p:ext uri="{BB962C8B-B14F-4D97-AF65-F5344CB8AC3E}">
        <p14:creationId xmlns:p14="http://schemas.microsoft.com/office/powerpoint/2010/main" val="253917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4" name="Espace réservé du contenu 3"/>
          <p:cNvSpPr>
            <a:spLocks noGrp="1"/>
          </p:cNvSpPr>
          <p:nvPr>
            <p:ph sz="half" idx="2"/>
          </p:nvPr>
        </p:nvSpPr>
        <p:spPr>
          <a:xfrm>
            <a:off x="304800" y="3960000"/>
            <a:ext cx="4572000" cy="5645736"/>
          </a:xfrm>
        </p:spPr>
        <p:txBody>
          <a:bodyPr lIns="0" tIns="0" rIns="0" bIns="0">
            <a:normAutofit/>
          </a:bodyPr>
          <a:lstStyle>
            <a:lvl1pPr>
              <a:defRPr sz="1000"/>
            </a:lvl1pPr>
            <a:lvl2pPr marL="92075" indent="-92075">
              <a:buClr>
                <a:schemeClr val="accent4"/>
              </a:buClr>
              <a:buFont typeface="Arial" panose="020B0604020202020204" pitchFamily="34" charset="0"/>
              <a:buChar char="•"/>
              <a:defRPr sz="1000"/>
            </a:lvl2pPr>
            <a:lvl3pPr marL="0" indent="0">
              <a:defRPr sz="900"/>
            </a:lvl3pPr>
            <a:lvl4pPr marL="0" indent="0">
              <a:defRPr sz="800"/>
            </a:lvl4pPr>
            <a:lvl5pPr marL="0" indent="0">
              <a:defRPr sz="8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contenu 5"/>
          <p:cNvSpPr>
            <a:spLocks noGrp="1"/>
          </p:cNvSpPr>
          <p:nvPr>
            <p:ph sz="quarter" idx="4"/>
          </p:nvPr>
        </p:nvSpPr>
        <p:spPr>
          <a:xfrm>
            <a:off x="5062538" y="3960000"/>
            <a:ext cx="2185986" cy="6161082"/>
          </a:xfrm>
        </p:spPr>
        <p:txBody>
          <a:bodyPr lIns="0" tIns="0" rIns="0" bIns="0">
            <a:normAutofit/>
          </a:bodyPr>
          <a:lstStyle>
            <a:lvl1pPr>
              <a:defRPr sz="1000"/>
            </a:lvl1pPr>
            <a:lvl2pPr>
              <a:defRPr sz="1000"/>
            </a:lvl2pPr>
            <a:lvl3pPr marL="0" indent="0">
              <a:defRPr sz="900"/>
            </a:lvl3pPr>
            <a:lvl4pPr marL="0" indent="0">
              <a:defRPr sz="800"/>
            </a:lvl4pPr>
            <a:lvl5pPr marL="0" indent="0">
              <a:defRPr sz="700"/>
            </a:lvl5pPr>
            <a:lvl6pPr>
              <a:defRPr sz="1600"/>
            </a:lvl6pPr>
            <a:lvl7pPr>
              <a:defRPr sz="1600"/>
            </a:lvl7pPr>
            <a:lvl8pPr>
              <a:defRPr sz="1600"/>
            </a:lvl8pPr>
            <a:lvl9pPr>
              <a:defRPr sz="16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F0522A98-2F6C-49CD-B469-58DD1009405F}" type="datetimeFigureOut">
              <a:rPr lang="fr-FR" smtClean="0"/>
              <a:t>19/02/2026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406249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Modifiez le style du titre</a:t>
            </a:r>
          </a:p>
        </p:txBody>
      </p:sp>
      <p:sp>
        <p:nvSpPr>
          <p:cNvPr id="3" name="Espace réservé de la date 2"/>
          <p:cNvSpPr>
            <a:spLocks noGrp="1"/>
          </p:cNvSpPr>
          <p:nvPr>
            <p:ph type="dt" sz="half" idx="10"/>
          </p:nvPr>
        </p:nvSpPr>
        <p:spPr/>
        <p:txBody>
          <a:bodyPr/>
          <a:lstStyle/>
          <a:p>
            <a:fld id="{F0522A98-2F6C-49CD-B469-58DD1009405F}" type="datetimeFigureOut">
              <a:rPr lang="fr-FR" smtClean="0"/>
              <a:t>19/02/2026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87256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0522A98-2F6C-49CD-B469-58DD1009405F}" type="datetimeFigureOut">
              <a:rPr lang="fr-FR" smtClean="0"/>
              <a:t>19/02/2026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3674617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064" y="425756"/>
            <a:ext cx="2487603" cy="1811937"/>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956244" y="425756"/>
            <a:ext cx="4226956" cy="9126521"/>
          </a:xfrm>
        </p:spPr>
        <p:txBody>
          <a:bodyPr>
            <a:normAutofit/>
          </a:bodyPr>
          <a:lstStyle>
            <a:lvl1pPr>
              <a:defRPr sz="1100"/>
            </a:lvl1pPr>
            <a:lvl2pPr>
              <a:defRPr sz="1100"/>
            </a:lvl2pPr>
            <a:lvl3pPr>
              <a:defRPr sz="1100"/>
            </a:lvl3pPr>
            <a:lvl4pPr>
              <a:defRPr sz="1100"/>
            </a:lvl4pPr>
            <a:lvl5pPr>
              <a:defRPr sz="11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378064" y="2237694"/>
            <a:ext cx="2487603" cy="7314583"/>
          </a:xfrm>
        </p:spPr>
        <p:txBody>
          <a:bodyPr>
            <a:normAutofit/>
          </a:bodyPr>
          <a:lstStyle>
            <a:lvl1pPr marL="0" indent="0">
              <a:buNone/>
              <a:defRPr sz="11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F0522A98-2F6C-49CD-B469-58DD1009405F}" type="datetimeFigureOut">
              <a:rPr lang="fr-FR" smtClean="0"/>
              <a:t>19/02/2026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D8FF71-67D4-4E96-970C-08868EE8CA6D}" type="slidenum">
              <a:rPr lang="fr-FR" smtClean="0"/>
              <a:t>‹N°›</a:t>
            </a:fld>
            <a:endParaRPr lang="fr-FR"/>
          </a:p>
        </p:txBody>
      </p:sp>
    </p:spTree>
    <p:extLst>
      <p:ext uri="{BB962C8B-B14F-4D97-AF65-F5344CB8AC3E}">
        <p14:creationId xmlns:p14="http://schemas.microsoft.com/office/powerpoint/2010/main" val="198165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 y="428233"/>
            <a:ext cx="7183200" cy="742004"/>
          </a:xfrm>
          <a:prstGeom prst="rect">
            <a:avLst/>
          </a:prstGeom>
          <a:solidFill>
            <a:schemeClr val="accent2"/>
          </a:solidFill>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304800" y="3780000"/>
            <a:ext cx="6943725" cy="705715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8FF71-67D4-4E96-970C-08868EE8CA6D}" type="slidenum">
              <a:rPr lang="fr-FR" smtClean="0"/>
              <a:t>‹N°›</a:t>
            </a:fld>
            <a:endParaRPr lang="fr-FR"/>
          </a:p>
        </p:txBody>
      </p:sp>
    </p:spTree>
    <p:extLst>
      <p:ext uri="{BB962C8B-B14F-4D97-AF65-F5344CB8AC3E}">
        <p14:creationId xmlns:p14="http://schemas.microsoft.com/office/powerpoint/2010/main" val="1971353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9" r:id="rId5"/>
    <p:sldLayoutId id="2147483658" r:id="rId6"/>
    <p:sldLayoutId id="2147483654" r:id="rId7"/>
    <p:sldLayoutId id="2147483655" r:id="rId8"/>
    <p:sldLayoutId id="2147483656" r:id="rId9"/>
    <p:sldLayoutId id="2147483657" r:id="rId10"/>
  </p:sldLayoutIdLst>
  <p:txStyles>
    <p:titleStyle>
      <a:lvl1pPr algn="ctr" defTabSz="914400" rtl="0" eaLnBrk="1" latinLnBrk="0" hangingPunct="1">
        <a:spcBef>
          <a:spcPct val="0"/>
        </a:spcBef>
        <a:buNone/>
        <a:defRPr sz="3800"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00" kern="1200">
          <a:solidFill>
            <a:schemeClr val="tx1"/>
          </a:solidFill>
          <a:latin typeface="+mn-lt"/>
          <a:ea typeface="+mn-ea"/>
          <a:cs typeface="+mn-cs"/>
        </a:defRPr>
      </a:lvl2pPr>
      <a:lvl3pPr marL="88900" indent="0" algn="l" defTabSz="914400" rtl="0" eaLnBrk="1" latinLnBrk="0" hangingPunct="1">
        <a:spcBef>
          <a:spcPct val="20000"/>
        </a:spcBef>
        <a:buFontTx/>
        <a:buNone/>
        <a:defRPr sz="900" kern="1200">
          <a:solidFill>
            <a:schemeClr val="tx1"/>
          </a:solidFill>
          <a:latin typeface="+mn-lt"/>
          <a:ea typeface="+mn-ea"/>
          <a:cs typeface="+mn-cs"/>
        </a:defRPr>
      </a:lvl3pPr>
      <a:lvl4pPr marL="88900" indent="0" algn="l" defTabSz="914400" rtl="0" eaLnBrk="1" latinLnBrk="0" hangingPunct="1">
        <a:spcBef>
          <a:spcPct val="20000"/>
        </a:spcBef>
        <a:buFontTx/>
        <a:buNone/>
        <a:defRPr sz="800" kern="1200">
          <a:solidFill>
            <a:schemeClr val="tx1"/>
          </a:solidFill>
          <a:latin typeface="+mn-lt"/>
          <a:ea typeface="+mn-ea"/>
          <a:cs typeface="+mn-cs"/>
        </a:defRPr>
      </a:lvl4pPr>
      <a:lvl5pPr marL="88900" indent="0" algn="l" defTabSz="914400" rtl="0" eaLnBrk="1" latinLnBrk="0" hangingPunct="1">
        <a:spcBef>
          <a:spcPct val="20000"/>
        </a:spcBef>
        <a:buFontTx/>
        <a:buNone/>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 y="428233"/>
            <a:ext cx="7183200" cy="742004"/>
          </a:xfrm>
          <a:prstGeom prst="rect">
            <a:avLst/>
          </a:prstGeom>
          <a:solidFill>
            <a:schemeClr val="accent2"/>
          </a:solidFill>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304800" y="3780000"/>
            <a:ext cx="6943725" cy="705715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22A98-2F6C-49CD-B469-58DD1009405F}" type="datetimeFigureOut">
              <a:rPr lang="fr-FR" smtClean="0"/>
              <a:t>19/02/2026</a:t>
            </a:fld>
            <a:endParaRPr lang="fr-FR"/>
          </a:p>
        </p:txBody>
      </p:sp>
      <p:sp>
        <p:nvSpPr>
          <p:cNvPr id="5" name="Espace réservé du pied de page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8FF71-67D4-4E96-970C-08868EE8CA6D}" type="slidenum">
              <a:rPr lang="fr-FR" smtClean="0"/>
              <a:t>‹N°›</a:t>
            </a:fld>
            <a:endParaRPr lang="fr-FR"/>
          </a:p>
        </p:txBody>
      </p:sp>
    </p:spTree>
    <p:extLst>
      <p:ext uri="{BB962C8B-B14F-4D97-AF65-F5344CB8AC3E}">
        <p14:creationId xmlns:p14="http://schemas.microsoft.com/office/powerpoint/2010/main" val="3132095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800"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00" kern="1200">
          <a:solidFill>
            <a:schemeClr val="tx1"/>
          </a:solidFill>
          <a:latin typeface="+mn-lt"/>
          <a:ea typeface="+mn-ea"/>
          <a:cs typeface="+mn-cs"/>
        </a:defRPr>
      </a:lvl2pPr>
      <a:lvl3pPr marL="88900" indent="0" algn="l" defTabSz="914400" rtl="0" eaLnBrk="1" latinLnBrk="0" hangingPunct="1">
        <a:spcBef>
          <a:spcPct val="20000"/>
        </a:spcBef>
        <a:buFontTx/>
        <a:buNone/>
        <a:defRPr sz="900" kern="1200">
          <a:solidFill>
            <a:schemeClr val="tx1"/>
          </a:solidFill>
          <a:latin typeface="+mn-lt"/>
          <a:ea typeface="+mn-ea"/>
          <a:cs typeface="+mn-cs"/>
        </a:defRPr>
      </a:lvl3pPr>
      <a:lvl4pPr marL="88900" indent="0" algn="l" defTabSz="914400" rtl="0" eaLnBrk="1" latinLnBrk="0" hangingPunct="1">
        <a:spcBef>
          <a:spcPct val="20000"/>
        </a:spcBef>
        <a:buFontTx/>
        <a:buNone/>
        <a:defRPr sz="800" kern="1200">
          <a:solidFill>
            <a:schemeClr val="tx1"/>
          </a:solidFill>
          <a:latin typeface="+mn-lt"/>
          <a:ea typeface="+mn-ea"/>
          <a:cs typeface="+mn-cs"/>
        </a:defRPr>
      </a:lvl4pPr>
      <a:lvl5pPr marL="88900" indent="0" algn="l" defTabSz="914400" rtl="0" eaLnBrk="1" latinLnBrk="0" hangingPunct="1">
        <a:spcBef>
          <a:spcPct val="20000"/>
        </a:spcBef>
        <a:buFontTx/>
        <a:buNone/>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p15:clr>
            <a:srgbClr val="F26B43"/>
          </p15:clr>
        </p15:guide>
        <p15:guide id="2" pos="238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5.xml"/><Relationship Id="rId1" Type="http://schemas.openxmlformats.org/officeDocument/2006/relationships/tags" Target="../tags/tag1.xml"/><Relationship Id="rId6" Type="http://schemas.openxmlformats.org/officeDocument/2006/relationships/hyperlink" Target="https://www.lopcommerce.com/media/mwvdfg2q/rapport-imex-etude-impact-de-l-iag.pdf" TargetMode="External"/><Relationship Id="rId5" Type="http://schemas.openxmlformats.org/officeDocument/2006/relationships/image" Target="../media/image2.png"/><Relationship Id="rId4" Type="http://schemas.openxmlformats.org/officeDocument/2006/relationships/image" Target="../media/image1.jpe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svg"/><Relationship Id="rId11" Type="http://schemas.openxmlformats.org/officeDocument/2006/relationships/image" Target="../media/image14.emf"/><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hyperlink" Target="https://www.lopcommerce.com/media/oajb1k3z/impact-de-l-iag-tableaux-comp%C3%A9tences-drh.xlsx" TargetMode="External"/><Relationship Id="rId3" Type="http://schemas.openxmlformats.org/officeDocument/2006/relationships/notesSlide" Target="../notesSlides/notesSlide3.xml"/><Relationship Id="rId7" Type="http://schemas.openxmlformats.org/officeDocument/2006/relationships/hyperlink" Target="https://lattice.com/ai" TargetMode="Externa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hyperlink" Target="https://www.larevuedudigital.com/lia-generative-mobilisee-en-trois-saveurs-chez-auchan/#:~:text=R%C3%A9pondre%20aux%20questions,d%C3%A9crit%20Samir%20Amellal." TargetMode="External"/><Relationship Id="rId5" Type="http://schemas.openxmlformats.org/officeDocument/2006/relationships/hyperlink" Target="https://www.synthesia.io/case-studies/beyond-retro" TargetMode="External"/><Relationship Id="rId4" Type="http://schemas.openxmlformats.org/officeDocument/2006/relationships/hyperlink" Target="https://www.zoho.com/fr/recruit/ai-recruitment.html" TargetMode="External"/><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hyperlink" Target="https://www.outmind.ai/" TargetMode="External"/><Relationship Id="rId3" Type="http://schemas.openxmlformats.org/officeDocument/2006/relationships/slideLayout" Target="../slideLayouts/slideLayout2.xml"/><Relationship Id="rId7" Type="http://schemas.openxmlformats.org/officeDocument/2006/relationships/hyperlink" Target="https://www.docsie.io/blog/fr/articles/leveraging-ai-in-technical-manual-translations-cost-effective-solutions-for-modern-era/#impact-potentiel-de-lintelligence-artificielle-sur-lavenir-de-la-traduction-des-manuels-techniques:~:text=efficace%20et%20strat%C3%A9gique.-,Impact%20potentiel%20de%20l%27intelligence%20artificielle%20sur%20l%27avenir%20de%20la%20traduction%20des,entreprises%20qui%20doivent%20localiser%20leurs%20manuels%20techniques%20dans%20de%20nombreuses%20langues.,-Dans%20une%20interview" TargetMode="Externa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hyperlink" Target="https://fixee.ai/generation-automatique-des-rapports-dintervention-sav/" TargetMode="External"/><Relationship Id="rId11" Type="http://schemas.openxmlformats.org/officeDocument/2006/relationships/hyperlink" Target="https://www.lopcommerce.com/media/32xhsti5/impact-de-l-iag-tableaux-comp%C3%A9tences-technicien-sav.xlsx" TargetMode="External"/><Relationship Id="rId5" Type="http://schemas.openxmlformats.org/officeDocument/2006/relationships/hyperlink" Target="https://www.msm.ch/lintelligence-artificielle-pour-lindustrie-a-b382cbbde24b56c3ae509a7bc4ae698f/#:~:text=L%27assurance%20qualit%C3%A9%20boost%C3%A9e,irr%C3%A9guli%C3%A8res%20ou%20uniques." TargetMode="External"/><Relationship Id="rId10" Type="http://schemas.openxmlformats.org/officeDocument/2006/relationships/image" Target="../media/image4.svg"/><Relationship Id="rId4" Type="http://schemas.openxmlformats.org/officeDocument/2006/relationships/image" Target="../media/image2.png"/><Relationship Id="rId9"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4.xml"/><Relationship Id="rId7" Type="http://schemas.openxmlformats.org/officeDocument/2006/relationships/hyperlink" Target="https://lattice.com/ai" TargetMode="Externa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hyperlink" Target="https://www.larevuedudigital.com/lia-generative-mobilisee-en-trois-saveurs-chez-auchan/#:~:text=R%C3%A9pondre%20aux%20questions,d%C3%A9crit%20Samir%20Amellal." TargetMode="External"/><Relationship Id="rId5" Type="http://schemas.openxmlformats.org/officeDocument/2006/relationships/hyperlink" Target="https://www.synthesia.io/case-studies/beyond-retro" TargetMode="External"/><Relationship Id="rId4" Type="http://schemas.openxmlformats.org/officeDocument/2006/relationships/hyperlink" Target="https://www.zoho.com/fr/recruit/ai-recruitment.html"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pour une image  11" descr="Une image contenant capture d’écran, bâtiment, nuit, ville&#10;&#10;Le contenu généré par l’IA peut être incorrect.">
            <a:extLst>
              <a:ext uri="{FF2B5EF4-FFF2-40B4-BE49-F238E27FC236}">
                <a16:creationId xmlns:a16="http://schemas.microsoft.com/office/drawing/2014/main" id="{CED9FE84-54C8-00DB-AB44-14DB2B79C296}"/>
              </a:ext>
            </a:extLst>
          </p:cNvPr>
          <p:cNvPicPr>
            <a:picLocks noChangeAspect="1"/>
          </p:cNvPicPr>
          <p:nvPr/>
        </p:nvPicPr>
        <p:blipFill>
          <a:blip r:embed="rId4" cstate="print">
            <a:extLst>
              <a:ext uri="{28A0092B-C50C-407E-A947-70E740481C1C}">
                <a14:useLocalDpi xmlns:a14="http://schemas.microsoft.com/office/drawing/2010/main" val="0"/>
              </a:ext>
            </a:extLst>
          </a:blip>
          <a:srcRect l="8453" r="8453"/>
          <a:stretch>
            <a:fillRect/>
          </a:stretch>
        </p:blipFill>
        <p:spPr>
          <a:xfrm flipH="1">
            <a:off x="305999" y="882206"/>
            <a:ext cx="6944400" cy="2809203"/>
          </a:xfrm>
          <a:prstGeom prst="rect">
            <a:avLst/>
          </a:prstGeom>
        </p:spPr>
      </p:pic>
      <p:sp>
        <p:nvSpPr>
          <p:cNvPr id="40" name="Espace réservé du texte 36">
            <a:extLst>
              <a:ext uri="{FF2B5EF4-FFF2-40B4-BE49-F238E27FC236}">
                <a16:creationId xmlns:a16="http://schemas.microsoft.com/office/drawing/2014/main" id="{75D262FD-1EE1-A132-A216-04587829B61E}"/>
              </a:ext>
            </a:extLst>
          </p:cNvPr>
          <p:cNvSpPr txBox="1">
            <a:spLocks/>
          </p:cNvSpPr>
          <p:nvPr/>
        </p:nvSpPr>
        <p:spPr>
          <a:xfrm>
            <a:off x="9891755" y="7431918"/>
            <a:ext cx="1995488" cy="216757"/>
          </a:xfrm>
          <a:prstGeom prst="rect">
            <a:avLst/>
          </a:prstGeom>
          <a:solidFill>
            <a:schemeClr val="accent4"/>
          </a:solidFill>
        </p:spPr>
        <p:txBody>
          <a:bodyPr vert="horz" lIns="23400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lang="fr-FR" sz="1000" b="1" kern="1200" dirty="0" smtClean="0">
                <a:solidFill>
                  <a:schemeClr val="bg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00" kern="1200">
                <a:solidFill>
                  <a:schemeClr val="tx1"/>
                </a:solidFill>
                <a:latin typeface="+mn-lt"/>
                <a:ea typeface="+mn-ea"/>
                <a:cs typeface="+mn-cs"/>
              </a:defRPr>
            </a:lvl2pPr>
            <a:lvl3pPr marL="88900" indent="0" algn="l" defTabSz="914400" rtl="0" eaLnBrk="1" latinLnBrk="0" hangingPunct="1">
              <a:spcBef>
                <a:spcPct val="20000"/>
              </a:spcBef>
              <a:buFontTx/>
              <a:buNone/>
              <a:defRPr sz="900" kern="1200">
                <a:solidFill>
                  <a:schemeClr val="tx1"/>
                </a:solidFill>
                <a:latin typeface="+mn-lt"/>
                <a:ea typeface="+mn-ea"/>
                <a:cs typeface="+mn-cs"/>
              </a:defRPr>
            </a:lvl3pPr>
            <a:lvl4pPr marL="88900" indent="0" algn="l" defTabSz="914400" rtl="0" eaLnBrk="1" latinLnBrk="0" hangingPunct="1">
              <a:spcBef>
                <a:spcPct val="20000"/>
              </a:spcBef>
              <a:buFontTx/>
              <a:buNone/>
              <a:defRPr sz="800" kern="1200">
                <a:solidFill>
                  <a:schemeClr val="tx1"/>
                </a:solidFill>
                <a:latin typeface="+mn-lt"/>
                <a:ea typeface="+mn-ea"/>
                <a:cs typeface="+mn-cs"/>
              </a:defRPr>
            </a:lvl4pPr>
            <a:lvl5pPr marL="88900" indent="0" algn="l" defTabSz="914400" rtl="0" eaLnBrk="1" latinLnBrk="0" hangingPunct="1">
              <a:spcBef>
                <a:spcPct val="20000"/>
              </a:spcBef>
              <a:buFontTx/>
              <a:buNone/>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b="0" dirty="0"/>
              <a:t>INFORMATIONS CLÉS</a:t>
            </a:r>
          </a:p>
        </p:txBody>
      </p:sp>
      <p:sp>
        <p:nvSpPr>
          <p:cNvPr id="9" name="ZoneTexte 8"/>
          <p:cNvSpPr txBox="1"/>
          <p:nvPr/>
        </p:nvSpPr>
        <p:spPr>
          <a:xfrm>
            <a:off x="1543050" y="3382739"/>
            <a:ext cx="5705475" cy="307777"/>
          </a:xfrm>
          <a:prstGeom prst="rect">
            <a:avLst/>
          </a:prstGeom>
          <a:solidFill>
            <a:srgbClr val="195050"/>
          </a:solidFill>
        </p:spPr>
        <p:txBody>
          <a:bodyPr wrap="square" lIns="0" tIns="0" rIns="72000" bIns="0" rtlCol="0">
            <a:spAutoFit/>
          </a:bodyPr>
          <a:lstStyle/>
          <a:p>
            <a:pPr algn="r"/>
            <a:r>
              <a:rPr lang="fr-FR" sz="2000" dirty="0">
                <a:solidFill>
                  <a:schemeClr val="bg1"/>
                </a:solidFill>
              </a:rPr>
              <a:t> sur la façon de travailler - DRH et technicien SAV </a:t>
            </a:r>
            <a:endParaRPr lang="fr-FR" sz="2000" b="1" dirty="0">
              <a:solidFill>
                <a:schemeClr val="bg1"/>
              </a:solidFill>
            </a:endParaRPr>
          </a:p>
        </p:txBody>
      </p:sp>
      <p:pic>
        <p:nvPicPr>
          <p:cNvPr id="14" name="Image 13" descr="Une image contenant Police, Graphique, graphisme, texte&#10;&#10;Le contenu généré par l’IA peut être incorrect.">
            <a:extLst>
              <a:ext uri="{FF2B5EF4-FFF2-40B4-BE49-F238E27FC236}">
                <a16:creationId xmlns:a16="http://schemas.microsoft.com/office/drawing/2014/main" id="{3348566C-07A2-CB85-131B-ADE7A3F1002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86816" y="9678989"/>
            <a:ext cx="1463297" cy="360000"/>
          </a:xfrm>
          <a:prstGeom prst="rect">
            <a:avLst/>
          </a:prstGeom>
        </p:spPr>
      </p:pic>
      <p:sp>
        <p:nvSpPr>
          <p:cNvPr id="28" name="ZoneTexte 27">
            <a:extLst>
              <a:ext uri="{FF2B5EF4-FFF2-40B4-BE49-F238E27FC236}">
                <a16:creationId xmlns:a16="http://schemas.microsoft.com/office/drawing/2014/main" id="{18FE4C4F-8366-A506-F020-2D017CB31B4E}"/>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1</a:t>
            </a:r>
            <a:endParaRPr lang="fr-FR" dirty="0">
              <a:solidFill>
                <a:schemeClr val="bg1"/>
              </a:solidFill>
            </a:endParaRPr>
          </a:p>
        </p:txBody>
      </p:sp>
      <p:sp>
        <p:nvSpPr>
          <p:cNvPr id="29" name="AutoShape 3">
            <a:extLst>
              <a:ext uri="{FF2B5EF4-FFF2-40B4-BE49-F238E27FC236}">
                <a16:creationId xmlns:a16="http://schemas.microsoft.com/office/drawing/2014/main" id="{E4900362-61C0-4EEC-6A75-5F774F6943B8}"/>
              </a:ext>
            </a:extLst>
          </p:cNvPr>
          <p:cNvSpPr>
            <a:spLocks noChangeAspect="1" noChangeArrowheads="1" noTextEdit="1"/>
          </p:cNvSpPr>
          <p:nvPr/>
        </p:nvSpPr>
        <p:spPr bwMode="auto">
          <a:xfrm>
            <a:off x="5271398" y="4061801"/>
            <a:ext cx="131762"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nvGrpSpPr>
          <p:cNvPr id="30" name="Groupe 29">
            <a:extLst>
              <a:ext uri="{FF2B5EF4-FFF2-40B4-BE49-F238E27FC236}">
                <a16:creationId xmlns:a16="http://schemas.microsoft.com/office/drawing/2014/main" id="{E76FCD0B-8FFA-868C-B811-022C816EEE78}"/>
              </a:ext>
            </a:extLst>
          </p:cNvPr>
          <p:cNvGrpSpPr/>
          <p:nvPr/>
        </p:nvGrpSpPr>
        <p:grpSpPr>
          <a:xfrm>
            <a:off x="5295251" y="4061801"/>
            <a:ext cx="131762" cy="155575"/>
            <a:chOff x="5122863" y="4084638"/>
            <a:chExt cx="131762" cy="155575"/>
          </a:xfrm>
          <a:solidFill>
            <a:schemeClr val="bg1"/>
          </a:solidFill>
        </p:grpSpPr>
        <p:sp>
          <p:nvSpPr>
            <p:cNvPr id="31" name="Freeform 5">
              <a:extLst>
                <a:ext uri="{FF2B5EF4-FFF2-40B4-BE49-F238E27FC236}">
                  <a16:creationId xmlns:a16="http://schemas.microsoft.com/office/drawing/2014/main" id="{4401F172-FE0B-219B-071E-3FD94D65C4C6}"/>
                </a:ext>
              </a:extLst>
            </p:cNvPr>
            <p:cNvSpPr>
              <a:spLocks noEditPoints="1"/>
            </p:cNvSpPr>
            <p:nvPr/>
          </p:nvSpPr>
          <p:spPr bwMode="auto">
            <a:xfrm>
              <a:off x="5122863" y="4084638"/>
              <a:ext cx="131762" cy="155575"/>
            </a:xfrm>
            <a:custGeom>
              <a:avLst/>
              <a:gdLst>
                <a:gd name="T0" fmla="*/ 28 w 38"/>
                <a:gd name="T1" fmla="*/ 28 h 45"/>
                <a:gd name="T2" fmla="*/ 32 w 38"/>
                <a:gd name="T3" fmla="*/ 19 h 45"/>
                <a:gd name="T4" fmla="*/ 19 w 38"/>
                <a:gd name="T5" fmla="*/ 6 h 45"/>
                <a:gd name="T6" fmla="*/ 10 w 38"/>
                <a:gd name="T7" fmla="*/ 10 h 45"/>
                <a:gd name="T8" fmla="*/ 6 w 38"/>
                <a:gd name="T9" fmla="*/ 19 h 45"/>
                <a:gd name="T10" fmla="*/ 9 w 38"/>
                <a:gd name="T11" fmla="*/ 28 h 45"/>
                <a:gd name="T12" fmla="*/ 10 w 38"/>
                <a:gd name="T13" fmla="*/ 28 h 45"/>
                <a:gd name="T14" fmla="*/ 19 w 38"/>
                <a:gd name="T15" fmla="*/ 37 h 45"/>
                <a:gd name="T16" fmla="*/ 28 w 38"/>
                <a:gd name="T17" fmla="*/ 28 h 45"/>
                <a:gd name="T18" fmla="*/ 38 w 38"/>
                <a:gd name="T19" fmla="*/ 19 h 45"/>
                <a:gd name="T20" fmla="*/ 33 w 38"/>
                <a:gd name="T21" fmla="*/ 31 h 45"/>
                <a:gd name="T22" fmla="*/ 33 w 38"/>
                <a:gd name="T23" fmla="*/ 31 h 45"/>
                <a:gd name="T24" fmla="*/ 32 w 38"/>
                <a:gd name="T25" fmla="*/ 32 h 45"/>
                <a:gd name="T26" fmla="*/ 32 w 38"/>
                <a:gd name="T27" fmla="*/ 32 h 45"/>
                <a:gd name="T28" fmla="*/ 32 w 38"/>
                <a:gd name="T29" fmla="*/ 32 h 45"/>
                <a:gd name="T30" fmla="*/ 19 w 38"/>
                <a:gd name="T31" fmla="*/ 45 h 45"/>
                <a:gd name="T32" fmla="*/ 6 w 38"/>
                <a:gd name="T33" fmla="*/ 32 h 45"/>
                <a:gd name="T34" fmla="*/ 6 w 38"/>
                <a:gd name="T35" fmla="*/ 32 h 45"/>
                <a:gd name="T36" fmla="*/ 5 w 38"/>
                <a:gd name="T37" fmla="*/ 31 h 45"/>
                <a:gd name="T38" fmla="*/ 5 w 38"/>
                <a:gd name="T39" fmla="*/ 31 h 45"/>
                <a:gd name="T40" fmla="*/ 0 w 38"/>
                <a:gd name="T41" fmla="*/ 19 h 45"/>
                <a:gd name="T42" fmla="*/ 6 w 38"/>
                <a:gd name="T43" fmla="*/ 5 h 45"/>
                <a:gd name="T44" fmla="*/ 19 w 38"/>
                <a:gd name="T45" fmla="*/ 0 h 45"/>
                <a:gd name="T46" fmla="*/ 38 w 38"/>
                <a:gd name="T47" fmla="*/ 19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8" h="45">
                  <a:moveTo>
                    <a:pt x="28" y="28"/>
                  </a:moveTo>
                  <a:cubicBezTo>
                    <a:pt x="31" y="25"/>
                    <a:pt x="32" y="22"/>
                    <a:pt x="32" y="19"/>
                  </a:cubicBezTo>
                  <a:cubicBezTo>
                    <a:pt x="32" y="12"/>
                    <a:pt x="26" y="6"/>
                    <a:pt x="19" y="6"/>
                  </a:cubicBezTo>
                  <a:cubicBezTo>
                    <a:pt x="15" y="6"/>
                    <a:pt x="12" y="7"/>
                    <a:pt x="10" y="10"/>
                  </a:cubicBezTo>
                  <a:cubicBezTo>
                    <a:pt x="7" y="12"/>
                    <a:pt x="6" y="15"/>
                    <a:pt x="6" y="19"/>
                  </a:cubicBezTo>
                  <a:cubicBezTo>
                    <a:pt x="6" y="22"/>
                    <a:pt x="7" y="25"/>
                    <a:pt x="9" y="28"/>
                  </a:cubicBezTo>
                  <a:cubicBezTo>
                    <a:pt x="10" y="28"/>
                    <a:pt x="10" y="28"/>
                    <a:pt x="10" y="28"/>
                  </a:cubicBezTo>
                  <a:cubicBezTo>
                    <a:pt x="19" y="37"/>
                    <a:pt x="19" y="37"/>
                    <a:pt x="19" y="37"/>
                  </a:cubicBezTo>
                  <a:cubicBezTo>
                    <a:pt x="28" y="28"/>
                    <a:pt x="28" y="28"/>
                    <a:pt x="28" y="28"/>
                  </a:cubicBezTo>
                  <a:close/>
                  <a:moveTo>
                    <a:pt x="38" y="19"/>
                  </a:moveTo>
                  <a:cubicBezTo>
                    <a:pt x="38" y="24"/>
                    <a:pt x="36" y="28"/>
                    <a:pt x="33" y="31"/>
                  </a:cubicBezTo>
                  <a:cubicBezTo>
                    <a:pt x="33" y="31"/>
                    <a:pt x="33" y="31"/>
                    <a:pt x="33" y="31"/>
                  </a:cubicBezTo>
                  <a:cubicBezTo>
                    <a:pt x="32" y="32"/>
                    <a:pt x="32" y="32"/>
                    <a:pt x="32" y="32"/>
                  </a:cubicBezTo>
                  <a:cubicBezTo>
                    <a:pt x="32" y="32"/>
                    <a:pt x="32" y="32"/>
                    <a:pt x="32" y="32"/>
                  </a:cubicBezTo>
                  <a:cubicBezTo>
                    <a:pt x="32" y="32"/>
                    <a:pt x="32" y="32"/>
                    <a:pt x="32" y="32"/>
                  </a:cubicBezTo>
                  <a:cubicBezTo>
                    <a:pt x="19" y="45"/>
                    <a:pt x="19" y="45"/>
                    <a:pt x="19" y="45"/>
                  </a:cubicBezTo>
                  <a:cubicBezTo>
                    <a:pt x="6" y="32"/>
                    <a:pt x="6" y="32"/>
                    <a:pt x="6" y="32"/>
                  </a:cubicBezTo>
                  <a:cubicBezTo>
                    <a:pt x="6" y="32"/>
                    <a:pt x="6" y="32"/>
                    <a:pt x="6" y="32"/>
                  </a:cubicBezTo>
                  <a:cubicBezTo>
                    <a:pt x="5" y="31"/>
                    <a:pt x="5" y="31"/>
                    <a:pt x="5" y="31"/>
                  </a:cubicBezTo>
                  <a:cubicBezTo>
                    <a:pt x="5" y="31"/>
                    <a:pt x="5" y="31"/>
                    <a:pt x="5" y="31"/>
                  </a:cubicBezTo>
                  <a:cubicBezTo>
                    <a:pt x="2" y="28"/>
                    <a:pt x="0" y="24"/>
                    <a:pt x="0" y="19"/>
                  </a:cubicBezTo>
                  <a:cubicBezTo>
                    <a:pt x="0" y="14"/>
                    <a:pt x="2" y="9"/>
                    <a:pt x="6" y="5"/>
                  </a:cubicBezTo>
                  <a:cubicBezTo>
                    <a:pt x="9" y="2"/>
                    <a:pt x="14" y="0"/>
                    <a:pt x="19" y="0"/>
                  </a:cubicBezTo>
                  <a:cubicBezTo>
                    <a:pt x="29" y="0"/>
                    <a:pt x="38" y="8"/>
                    <a:pt x="38" y="19"/>
                  </a:cubicBezTo>
                </a:path>
              </a:pathLst>
            </a:custGeom>
            <a:grpFill/>
            <a:ln>
              <a:noFill/>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32" name="Freeform 6">
              <a:extLst>
                <a:ext uri="{FF2B5EF4-FFF2-40B4-BE49-F238E27FC236}">
                  <a16:creationId xmlns:a16="http://schemas.microsoft.com/office/drawing/2014/main" id="{99209008-A1AD-5249-41A5-BFCA42DE8E9F}"/>
                </a:ext>
              </a:extLst>
            </p:cNvPr>
            <p:cNvSpPr>
              <a:spLocks/>
            </p:cNvSpPr>
            <p:nvPr/>
          </p:nvSpPr>
          <p:spPr bwMode="auto">
            <a:xfrm>
              <a:off x="5160963" y="4122738"/>
              <a:ext cx="55562" cy="52388"/>
            </a:xfrm>
            <a:custGeom>
              <a:avLst/>
              <a:gdLst>
                <a:gd name="T0" fmla="*/ 16 w 16"/>
                <a:gd name="T1" fmla="*/ 8 h 15"/>
                <a:gd name="T2" fmla="*/ 13 w 16"/>
                <a:gd name="T3" fmla="*/ 13 h 15"/>
                <a:gd name="T4" fmla="*/ 8 w 16"/>
                <a:gd name="T5" fmla="*/ 15 h 15"/>
                <a:gd name="T6" fmla="*/ 0 w 16"/>
                <a:gd name="T7" fmla="*/ 8 h 15"/>
                <a:gd name="T8" fmla="*/ 2 w 16"/>
                <a:gd name="T9" fmla="*/ 2 h 15"/>
                <a:gd name="T10" fmla="*/ 8 w 16"/>
                <a:gd name="T11" fmla="*/ 0 h 15"/>
                <a:gd name="T12" fmla="*/ 16 w 16"/>
                <a:gd name="T13" fmla="*/ 8 h 15"/>
              </a:gdLst>
              <a:ahLst/>
              <a:cxnLst>
                <a:cxn ang="0">
                  <a:pos x="T0" y="T1"/>
                </a:cxn>
                <a:cxn ang="0">
                  <a:pos x="T2" y="T3"/>
                </a:cxn>
                <a:cxn ang="0">
                  <a:pos x="T4" y="T5"/>
                </a:cxn>
                <a:cxn ang="0">
                  <a:pos x="T6" y="T7"/>
                </a:cxn>
                <a:cxn ang="0">
                  <a:pos x="T8" y="T9"/>
                </a:cxn>
                <a:cxn ang="0">
                  <a:pos x="T10" y="T11"/>
                </a:cxn>
                <a:cxn ang="0">
                  <a:pos x="T12" y="T13"/>
                </a:cxn>
              </a:cxnLst>
              <a:rect l="0" t="0" r="r" b="b"/>
              <a:pathLst>
                <a:path w="16" h="15">
                  <a:moveTo>
                    <a:pt x="16" y="8"/>
                  </a:moveTo>
                  <a:cubicBezTo>
                    <a:pt x="16" y="10"/>
                    <a:pt x="15" y="12"/>
                    <a:pt x="13" y="13"/>
                  </a:cubicBezTo>
                  <a:cubicBezTo>
                    <a:pt x="12" y="15"/>
                    <a:pt x="10" y="15"/>
                    <a:pt x="8" y="15"/>
                  </a:cubicBezTo>
                  <a:cubicBezTo>
                    <a:pt x="4" y="15"/>
                    <a:pt x="0" y="12"/>
                    <a:pt x="0" y="8"/>
                  </a:cubicBezTo>
                  <a:cubicBezTo>
                    <a:pt x="0" y="6"/>
                    <a:pt x="1" y="4"/>
                    <a:pt x="2" y="2"/>
                  </a:cubicBezTo>
                  <a:cubicBezTo>
                    <a:pt x="4" y="1"/>
                    <a:pt x="6" y="0"/>
                    <a:pt x="8" y="0"/>
                  </a:cubicBezTo>
                  <a:cubicBezTo>
                    <a:pt x="12" y="0"/>
                    <a:pt x="16" y="3"/>
                    <a:pt x="16" y="8"/>
                  </a:cubicBezTo>
                </a:path>
              </a:pathLst>
            </a:custGeom>
            <a:grpFill/>
            <a:ln>
              <a:noFill/>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grpSp>
      <p:sp>
        <p:nvSpPr>
          <p:cNvPr id="34" name="ZoneTexte 33">
            <a:extLst>
              <a:ext uri="{FF2B5EF4-FFF2-40B4-BE49-F238E27FC236}">
                <a16:creationId xmlns:a16="http://schemas.microsoft.com/office/drawing/2014/main" id="{A131771E-2C39-4626-63CB-8E3B57985071}"/>
              </a:ext>
            </a:extLst>
          </p:cNvPr>
          <p:cNvSpPr txBox="1"/>
          <p:nvPr/>
        </p:nvSpPr>
        <p:spPr>
          <a:xfrm>
            <a:off x="287594" y="6656914"/>
            <a:ext cx="6931983" cy="1923604"/>
          </a:xfrm>
          <a:prstGeom prst="rect">
            <a:avLst/>
          </a:prstGeom>
        </p:spPr>
        <p:txBody>
          <a:bodyPr vert="horz" wrap="square" lIns="0" tIns="0" rIns="0" bIns="0" numCol="1" spcCol="108000" rtlCol="0">
            <a:spAutoFit/>
          </a:bodyPr>
          <a:lstStyle>
            <a:defPPr>
              <a:defRPr lang="fr-FR"/>
            </a:defPPr>
            <a:lvl1pPr indent="0" algn="just">
              <a:spcBef>
                <a:spcPct val="20000"/>
              </a:spcBef>
              <a:spcAft>
                <a:spcPts val="300"/>
              </a:spcAft>
              <a:buFont typeface="Arial" panose="020B0604020202020204" pitchFamily="34" charset="0"/>
              <a:buNone/>
              <a:defRPr sz="800"/>
            </a:lvl1pPr>
            <a:lvl2pPr marL="184150" lvl="1" indent="-95250">
              <a:spcBef>
                <a:spcPct val="20000"/>
              </a:spcBef>
              <a:buClr>
                <a:srgbClr val="908271"/>
              </a:buClr>
              <a:buFont typeface="Arial" panose="020B0604020202020204" pitchFamily="34" charset="0"/>
              <a:buChar char="•"/>
              <a:defRPr sz="800" b="1"/>
            </a:lvl2pPr>
            <a:lvl3pPr marL="88900" indent="0">
              <a:spcBef>
                <a:spcPct val="20000"/>
              </a:spcBef>
              <a:buFontTx/>
              <a:buNone/>
              <a:defRPr sz="900" b="0"/>
            </a:lvl3pPr>
            <a:lvl4pPr marL="88900" indent="0">
              <a:spcBef>
                <a:spcPct val="20000"/>
              </a:spcBef>
              <a:buFontTx/>
              <a:buNone/>
              <a:defRPr sz="800"/>
            </a:lvl4pPr>
            <a:lvl5pPr marL="88900" indent="0">
              <a:spcBef>
                <a:spcPct val="20000"/>
              </a:spcBef>
              <a:buFontTx/>
              <a:buNone/>
              <a:defRPr sz="700"/>
            </a:lvl5pPr>
            <a:lvl6pPr marL="2514600" indent="-228600">
              <a:spcBef>
                <a:spcPct val="20000"/>
              </a:spcBef>
              <a:buFont typeface="Arial" panose="020B0604020202020204" pitchFamily="34" charset="0"/>
              <a:buChar char="•"/>
              <a:defRPr sz="1600"/>
            </a:lvl6pPr>
            <a:lvl7pPr marL="2971800" indent="-228600">
              <a:spcBef>
                <a:spcPct val="20000"/>
              </a:spcBef>
              <a:buFont typeface="Arial" panose="020B0604020202020204" pitchFamily="34" charset="0"/>
              <a:buChar char="•"/>
              <a:defRPr sz="1600"/>
            </a:lvl7pPr>
            <a:lvl8pPr marL="3429000" indent="-228600">
              <a:spcBef>
                <a:spcPct val="20000"/>
              </a:spcBef>
              <a:buFont typeface="Arial" panose="020B0604020202020204" pitchFamily="34" charset="0"/>
              <a:buChar char="•"/>
              <a:defRPr sz="1600"/>
            </a:lvl8pPr>
            <a:lvl9pPr marL="3886200" indent="-228600">
              <a:spcBef>
                <a:spcPct val="20000"/>
              </a:spcBef>
              <a:buFont typeface="Arial" panose="020B0604020202020204" pitchFamily="34" charset="0"/>
              <a:buChar char="•"/>
              <a:defRPr sz="1600"/>
            </a:lvl9pPr>
          </a:lstStyle>
          <a:p>
            <a:pPr algn="l"/>
            <a:r>
              <a:rPr lang="fr-FR" sz="1000" dirty="0"/>
              <a:t>L’intelligence artificielle générative (IAG ou </a:t>
            </a:r>
            <a:r>
              <a:rPr lang="fr-FR" sz="1000" dirty="0" err="1"/>
              <a:t>Gen</a:t>
            </a:r>
            <a:r>
              <a:rPr lang="fr-FR" sz="1000" dirty="0"/>
              <a:t>-AI) désigne des technologies capables de produire, à partir d’instructions en langage naturel, des contenus variés (texte, visuels, plans, conversations) de manière autonome. </a:t>
            </a:r>
          </a:p>
          <a:p>
            <a:pPr algn="l"/>
            <a:r>
              <a:rPr lang="fr-FR" sz="1000" dirty="0"/>
              <a:t>Contrairement aux IA traditionnelles focalisées sur des tâches précises, l’IAG peut créer du contenu original en s’appuyant sur de vastes ensembles de données et des modèles appelés Large </a:t>
            </a:r>
            <a:r>
              <a:rPr lang="fr-FR" sz="1000" dirty="0" err="1"/>
              <a:t>Language</a:t>
            </a:r>
            <a:r>
              <a:rPr lang="fr-FR" sz="1000" dirty="0"/>
              <a:t> </a:t>
            </a:r>
            <a:r>
              <a:rPr lang="fr-FR" sz="1000" dirty="0" err="1"/>
              <a:t>Models</a:t>
            </a:r>
            <a:r>
              <a:rPr lang="fr-FR" sz="1000" dirty="0"/>
              <a:t> (LLM). Son développement récent a notamment été rendu possible par l’effet conjugué de trois tendances technologiques majeures :</a:t>
            </a:r>
          </a:p>
          <a:p>
            <a:pPr lvl="1"/>
            <a:r>
              <a:rPr lang="fr-FR" sz="1000" b="0" dirty="0"/>
              <a:t>le développement des techniques de </a:t>
            </a:r>
            <a:r>
              <a:rPr lang="fr-FR" sz="1000" b="0" i="1" dirty="0" err="1"/>
              <a:t>Deep</a:t>
            </a:r>
            <a:r>
              <a:rPr lang="fr-FR" sz="1000" b="0" i="1" dirty="0"/>
              <a:t> </a:t>
            </a:r>
            <a:r>
              <a:rPr lang="fr-FR" sz="1000" b="0" i="1" dirty="0" err="1"/>
              <a:t>learning</a:t>
            </a:r>
            <a:r>
              <a:rPr lang="fr-FR" sz="1000" b="0" i="1" dirty="0"/>
              <a:t>,</a:t>
            </a:r>
          </a:p>
          <a:p>
            <a:pPr lvl="1"/>
            <a:r>
              <a:rPr lang="fr-FR" sz="1000" b="0" dirty="0"/>
              <a:t>la présence de données de masse (qui permet d’entraîner les LLM sur des ensembles de données vastes et diversifiés),</a:t>
            </a:r>
          </a:p>
          <a:p>
            <a:pPr lvl="1"/>
            <a:r>
              <a:rPr lang="fr-FR" sz="1000" b="0" dirty="0"/>
              <a:t>le développement de la puissance de calcul des technologies.</a:t>
            </a:r>
          </a:p>
          <a:p>
            <a:pPr algn="l"/>
            <a:r>
              <a:rPr lang="fr-FR" sz="1000" dirty="0"/>
              <a:t>En résumé, l’IAG permet de basculer de systèmes de connaissances spécialisés et complexes à des outils polyvalents, accessibles et faciles d’utilisation. Ces dimensions cumulées expliquent d’une part la rapide diffusion de l’IA générative, dont l’un des symboles a été l'adoption massive de </a:t>
            </a:r>
            <a:r>
              <a:rPr lang="fr-FR" sz="1000" dirty="0" err="1"/>
              <a:t>ChatGPT</a:t>
            </a:r>
            <a:r>
              <a:rPr lang="fr-FR" sz="1000" dirty="0"/>
              <a:t> avec un million d'utilisateurs en seulement cinq jours.</a:t>
            </a:r>
          </a:p>
        </p:txBody>
      </p:sp>
      <p:sp>
        <p:nvSpPr>
          <p:cNvPr id="36" name="Rectangle 35">
            <a:extLst>
              <a:ext uri="{FF2B5EF4-FFF2-40B4-BE49-F238E27FC236}">
                <a16:creationId xmlns:a16="http://schemas.microsoft.com/office/drawing/2014/main" id="{EC8A13EC-91DD-49F3-D5A8-1212B4120456}"/>
              </a:ext>
            </a:extLst>
          </p:cNvPr>
          <p:cNvSpPr/>
          <p:nvPr/>
        </p:nvSpPr>
        <p:spPr>
          <a:xfrm>
            <a:off x="1853788" y="6842339"/>
            <a:ext cx="1231962" cy="9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Espace réservé du contenu 42">
            <a:extLst>
              <a:ext uri="{FF2B5EF4-FFF2-40B4-BE49-F238E27FC236}">
                <a16:creationId xmlns:a16="http://schemas.microsoft.com/office/drawing/2014/main" id="{9CA93602-A834-C1A4-ADC0-AAE5771930C6}"/>
              </a:ext>
            </a:extLst>
          </p:cNvPr>
          <p:cNvSpPr txBox="1">
            <a:spLocks/>
          </p:cNvSpPr>
          <p:nvPr/>
        </p:nvSpPr>
        <p:spPr>
          <a:xfrm>
            <a:off x="9896964" y="7734931"/>
            <a:ext cx="1993900" cy="3206916"/>
          </a:xfrm>
          <a:prstGeom prst="rect">
            <a:avLst/>
          </a:prstGeom>
          <a:solidFill>
            <a:srgbClr val="F5F4F2"/>
          </a:solidFill>
        </p:spPr>
        <p:txBody>
          <a:bodyPr vert="horz" lIns="72000" tIns="90000" rIns="72000" bIns="90000" rtlCol="0">
            <a:noAutofit/>
          </a:bodyPr>
          <a:lstStyle>
            <a:lvl1pPr marL="0" indent="0" algn="l" defTabSz="914400" rtl="0" eaLnBrk="1" latinLnBrk="0" hangingPunct="1">
              <a:spcBef>
                <a:spcPct val="20000"/>
              </a:spcBef>
              <a:buFont typeface="Arial" panose="020B0604020202020204" pitchFamily="34" charset="0"/>
              <a:buNone/>
              <a:defRPr sz="1050" kern="1200">
                <a:solidFill>
                  <a:schemeClr val="tx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50" kern="1200">
                <a:solidFill>
                  <a:schemeClr val="tx1"/>
                </a:solidFill>
                <a:latin typeface="+mn-lt"/>
                <a:ea typeface="+mn-ea"/>
                <a:cs typeface="+mn-cs"/>
              </a:defRPr>
            </a:lvl2pPr>
            <a:lvl3pPr marL="88900" indent="0" algn="l" defTabSz="914400" rtl="0" eaLnBrk="1" latinLnBrk="0" hangingPunct="1">
              <a:spcBef>
                <a:spcPct val="20000"/>
              </a:spcBef>
              <a:buFontTx/>
              <a:buNone/>
              <a:defRPr sz="1050" kern="1200">
                <a:solidFill>
                  <a:schemeClr val="tx1"/>
                </a:solidFill>
                <a:latin typeface="+mn-lt"/>
                <a:ea typeface="+mn-ea"/>
                <a:cs typeface="+mn-cs"/>
              </a:defRPr>
            </a:lvl3pPr>
            <a:lvl4pPr marL="88900" indent="0" algn="l" defTabSz="914400" rtl="0" eaLnBrk="1" latinLnBrk="0" hangingPunct="1">
              <a:spcBef>
                <a:spcPct val="20000"/>
              </a:spcBef>
              <a:buFontTx/>
              <a:buNone/>
              <a:defRPr sz="1050" kern="1200">
                <a:solidFill>
                  <a:schemeClr val="tx1"/>
                </a:solidFill>
                <a:latin typeface="+mn-lt"/>
                <a:ea typeface="+mn-ea"/>
                <a:cs typeface="+mn-cs"/>
              </a:defRPr>
            </a:lvl4pPr>
            <a:lvl5pPr marL="88900" indent="0" algn="l" defTabSz="914400" rtl="0" eaLnBrk="1" latinLnBrk="0" hangingPunct="1">
              <a:spcBef>
                <a:spcPct val="20000"/>
              </a:spcBef>
              <a:buFontTx/>
              <a:buNone/>
              <a:defRPr sz="105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lvl="1">
              <a:spcAft>
                <a:spcPts val="600"/>
              </a:spcAft>
            </a:pPr>
            <a:r>
              <a:rPr lang="fr-FR" sz="1100" baseline="30000" dirty="0">
                <a:solidFill>
                  <a:srgbClr val="908271"/>
                </a:solidFill>
              </a:rPr>
              <a:t>L’IAG opère une révolution cognitive avec une rapidité et une ampleur inédites.</a:t>
            </a:r>
          </a:p>
          <a:p>
            <a:pPr lvl="1">
              <a:spcAft>
                <a:spcPts val="600"/>
              </a:spcAft>
            </a:pPr>
            <a:r>
              <a:rPr lang="fr-FR" sz="1100" baseline="30000" dirty="0">
                <a:solidFill>
                  <a:srgbClr val="908271"/>
                </a:solidFill>
              </a:rPr>
              <a:t>L’intelligence artificielle fait évoluer les pratiques RH vers le pilotage, d’arbitrage et de sécurisation des décisions</a:t>
            </a:r>
            <a:endParaRPr lang="fr-FR" sz="800" b="1" dirty="0">
              <a:cs typeface="Arial" panose="020B0604020202020204" pitchFamily="34" charset="0"/>
            </a:endParaRPr>
          </a:p>
          <a:p>
            <a:pPr lvl="1">
              <a:spcAft>
                <a:spcPts val="600"/>
              </a:spcAft>
            </a:pPr>
            <a:endParaRPr lang="fr-FR" sz="800" baseline="30000" dirty="0"/>
          </a:p>
          <a:p>
            <a:pPr marL="171450" indent="-171450">
              <a:buFont typeface="Arial" panose="020B0604020202020204" pitchFamily="34" charset="0"/>
              <a:buChar char="•"/>
            </a:pPr>
            <a:endParaRPr lang="fr-FR" sz="800" dirty="0"/>
          </a:p>
          <a:p>
            <a:pPr marL="171450" indent="-171450">
              <a:buFont typeface="Arial" panose="020B0604020202020204" pitchFamily="34" charset="0"/>
              <a:buChar char="•"/>
            </a:pPr>
            <a:endParaRPr lang="fr-FR" sz="800" dirty="0"/>
          </a:p>
        </p:txBody>
      </p:sp>
      <p:sp>
        <p:nvSpPr>
          <p:cNvPr id="68" name="Rounded Rectangle 74">
            <a:hlinkClick r:id="rId6"/>
            <a:extLst>
              <a:ext uri="{FF2B5EF4-FFF2-40B4-BE49-F238E27FC236}">
                <a16:creationId xmlns:a16="http://schemas.microsoft.com/office/drawing/2014/main" id="{BB4F0367-53F2-B411-F42C-D720589B6202}"/>
              </a:ext>
            </a:extLst>
          </p:cNvPr>
          <p:cNvSpPr/>
          <p:nvPr/>
        </p:nvSpPr>
        <p:spPr>
          <a:xfrm rot="5400000">
            <a:off x="1277799" y="7952957"/>
            <a:ext cx="367606" cy="2232000"/>
          </a:xfrm>
          <a:prstGeom prst="round2SameRect">
            <a:avLst>
              <a:gd name="adj1" fmla="val 50000"/>
              <a:gd name="adj2" fmla="val 0"/>
            </a:avLst>
          </a:prstGeom>
          <a:solidFill>
            <a:srgbClr val="195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5" name="ZoneTexte 64">
            <a:extLst>
              <a:ext uri="{FF2B5EF4-FFF2-40B4-BE49-F238E27FC236}">
                <a16:creationId xmlns:a16="http://schemas.microsoft.com/office/drawing/2014/main" id="{ED5BE90C-2A6A-4077-A402-D1A0F2F7AE8C}"/>
              </a:ext>
            </a:extLst>
          </p:cNvPr>
          <p:cNvSpPr txBox="1"/>
          <p:nvPr/>
        </p:nvSpPr>
        <p:spPr>
          <a:xfrm>
            <a:off x="292100" y="8958158"/>
            <a:ext cx="1859584" cy="221599"/>
          </a:xfrm>
          <a:prstGeom prst="rect">
            <a:avLst/>
          </a:prstGeom>
          <a:noFill/>
        </p:spPr>
        <p:txBody>
          <a:bodyPr wrap="square" lIns="0" tIns="0" rIns="0" bIns="0">
            <a:spAutoFit/>
          </a:bodyPr>
          <a:lstStyle/>
          <a:p>
            <a:pPr marL="0" lvl="1" indent="0" algn="ctr">
              <a:lnSpc>
                <a:spcPct val="90000"/>
              </a:lnSpc>
              <a:buClr>
                <a:srgbClr val="908271"/>
              </a:buClr>
              <a:buFont typeface="Arial" panose="020B0604020202020204" pitchFamily="34" charset="0"/>
              <a:buNone/>
            </a:pPr>
            <a:r>
              <a:rPr lang="fr-FR" sz="800" b="1" dirty="0">
                <a:solidFill>
                  <a:schemeClr val="bg1"/>
                </a:solidFill>
              </a:rPr>
              <a:t>Retrouvez l’étude complète sur l’Opcommerce.com </a:t>
            </a:r>
          </a:p>
        </p:txBody>
      </p:sp>
      <p:grpSp>
        <p:nvGrpSpPr>
          <p:cNvPr id="71" name="Zoom_in" descr="{&quot;Key&quot;:&quot;POWER_USER_SHAPE_ICON&quot;,&quot;Value&quot;:&quot;POWER_USER_SHAPE_ICON_STYLE_1&quot;}">
            <a:extLst>
              <a:ext uri="{FF2B5EF4-FFF2-40B4-BE49-F238E27FC236}">
                <a16:creationId xmlns:a16="http://schemas.microsoft.com/office/drawing/2014/main" id="{F0EA4D95-AFF9-D7F0-3521-998A292531A2}"/>
              </a:ext>
            </a:extLst>
          </p:cNvPr>
          <p:cNvGrpSpPr>
            <a:grpSpLocks noChangeAspect="1"/>
          </p:cNvGrpSpPr>
          <p:nvPr>
            <p:custDataLst>
              <p:tags r:id="rId1"/>
            </p:custDataLst>
          </p:nvPr>
        </p:nvGrpSpPr>
        <p:grpSpPr bwMode="auto">
          <a:xfrm flipH="1">
            <a:off x="2151684" y="8926299"/>
            <a:ext cx="285651" cy="285317"/>
            <a:chOff x="2478" y="795"/>
            <a:chExt cx="2565" cy="2562"/>
          </a:xfrm>
          <a:solidFill>
            <a:schemeClr val="dk1"/>
          </a:solidFill>
        </p:grpSpPr>
        <p:sp>
          <p:nvSpPr>
            <p:cNvPr id="72" name="Freeform 321">
              <a:extLst>
                <a:ext uri="{FF2B5EF4-FFF2-40B4-BE49-F238E27FC236}">
                  <a16:creationId xmlns:a16="http://schemas.microsoft.com/office/drawing/2014/main" id="{9A76F018-C93B-0BB4-742E-A9248D926C38}"/>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322">
              <a:extLst>
                <a:ext uri="{FF2B5EF4-FFF2-40B4-BE49-F238E27FC236}">
                  <a16:creationId xmlns:a16="http://schemas.microsoft.com/office/drawing/2014/main" id="{43E1BCD1-3E7F-5C73-A510-0169E0DE454C}"/>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5" name="ZoneTexte 34">
            <a:extLst>
              <a:ext uri="{FF2B5EF4-FFF2-40B4-BE49-F238E27FC236}">
                <a16:creationId xmlns:a16="http://schemas.microsoft.com/office/drawing/2014/main" id="{82D3212E-0D12-4E8E-B6BF-1CE1C5719FB1}"/>
              </a:ext>
            </a:extLst>
          </p:cNvPr>
          <p:cNvSpPr txBox="1"/>
          <p:nvPr/>
        </p:nvSpPr>
        <p:spPr>
          <a:xfrm>
            <a:off x="6247264" y="882206"/>
            <a:ext cx="1008000" cy="1008000"/>
          </a:xfrm>
          <a:prstGeom prst="rect">
            <a:avLst/>
          </a:prstGeom>
          <a:solidFill>
            <a:srgbClr val="195050">
              <a:alpha val="69804"/>
            </a:srgbClr>
          </a:solidFill>
        </p:spPr>
        <p:txBody>
          <a:bodyPr wrap="square" lIns="0" tIns="0" rIns="0" bIns="0" rtlCol="0" anchor="ctr" anchorCtr="1">
            <a:noAutofit/>
          </a:bodyPr>
          <a:lstStyle/>
          <a:p>
            <a:r>
              <a:rPr lang="fr-FR" sz="1700" b="1" dirty="0">
                <a:solidFill>
                  <a:schemeClr val="bg1"/>
                </a:solidFill>
              </a:rPr>
              <a:t>ÉTUDE</a:t>
            </a:r>
          </a:p>
        </p:txBody>
      </p:sp>
      <p:sp>
        <p:nvSpPr>
          <p:cNvPr id="37" name="Espace réservé du contenu 1">
            <a:extLst>
              <a:ext uri="{FF2B5EF4-FFF2-40B4-BE49-F238E27FC236}">
                <a16:creationId xmlns:a16="http://schemas.microsoft.com/office/drawing/2014/main" id="{EBCB0608-8C69-4D44-B553-88C61C61397F}"/>
              </a:ext>
            </a:extLst>
          </p:cNvPr>
          <p:cNvSpPr txBox="1">
            <a:spLocks/>
          </p:cNvSpPr>
          <p:nvPr/>
        </p:nvSpPr>
        <p:spPr>
          <a:xfrm>
            <a:off x="316541" y="4050557"/>
            <a:ext cx="6931983" cy="2563950"/>
          </a:xfrm>
          <a:prstGeom prst="rect">
            <a:avLst/>
          </a:prstGeom>
        </p:spPr>
        <p:txBody>
          <a:bodyPr lIns="0" tIns="0" rIns="0" bIns="0"/>
          <a:lstStyle>
            <a:lvl1pPr marL="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00" kern="1200">
                <a:solidFill>
                  <a:schemeClr val="tx1"/>
                </a:solidFill>
                <a:latin typeface="+mn-lt"/>
                <a:ea typeface="+mn-ea"/>
                <a:cs typeface="+mn-cs"/>
              </a:defRPr>
            </a:lvl2pPr>
            <a:lvl3pPr marL="88900" indent="0" algn="l" defTabSz="914400" rtl="0" eaLnBrk="1" latinLnBrk="0" hangingPunct="1">
              <a:spcBef>
                <a:spcPct val="20000"/>
              </a:spcBef>
              <a:buFontTx/>
              <a:buNone/>
              <a:defRPr sz="900" kern="1200">
                <a:solidFill>
                  <a:schemeClr val="tx1"/>
                </a:solidFill>
                <a:latin typeface="+mn-lt"/>
                <a:ea typeface="+mn-ea"/>
                <a:cs typeface="+mn-cs"/>
              </a:defRPr>
            </a:lvl3pPr>
            <a:lvl4pPr marL="88900" indent="0" algn="l" defTabSz="914400" rtl="0" eaLnBrk="1" latinLnBrk="0" hangingPunct="1">
              <a:spcBef>
                <a:spcPct val="20000"/>
              </a:spcBef>
              <a:buFontTx/>
              <a:buNone/>
              <a:defRPr sz="800" kern="1200">
                <a:solidFill>
                  <a:schemeClr val="tx1"/>
                </a:solidFill>
                <a:latin typeface="+mn-lt"/>
                <a:ea typeface="+mn-ea"/>
                <a:cs typeface="+mn-cs"/>
              </a:defRPr>
            </a:lvl4pPr>
            <a:lvl5pPr marL="88900" indent="0" algn="l" defTabSz="914400" rtl="0" eaLnBrk="1" latinLnBrk="0" hangingPunct="1">
              <a:spcBef>
                <a:spcPct val="20000"/>
              </a:spcBef>
              <a:buFontTx/>
              <a:buNone/>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dirty="0"/>
              <a:t>Les entreprises de la branche professionnelle de</a:t>
            </a:r>
            <a:r>
              <a:rPr lang="fr-FR" b="1" dirty="0"/>
              <a:t> l’Import-Export et du commerce international </a:t>
            </a:r>
            <a:r>
              <a:rPr lang="fr-FR" dirty="0"/>
              <a:t>sont fortement marqué par la transformation numérique. L’intégration de l’intelligence artificielle générative (IAG) constitue aujourd’hui un levier majeur d’évolution des métiers, des compétences et des organisations.</a:t>
            </a:r>
          </a:p>
          <a:p>
            <a:r>
              <a:rPr lang="fr-FR" dirty="0"/>
              <a:t>Les partenaires sociaux de la branche ont commandité une étude pour avoir une vision approfondie des impacts de l’intelligence artificielle générative (IAG) sur deux emplois de la branche de l’Import-Export et du commerce international :</a:t>
            </a:r>
          </a:p>
          <a:p>
            <a:pPr marL="171450" indent="-82550">
              <a:buClr>
                <a:srgbClr val="908271"/>
              </a:buClr>
              <a:buFont typeface="Arial" panose="020B0604020202020204" pitchFamily="34" charset="0"/>
              <a:buChar char="•"/>
            </a:pPr>
            <a:r>
              <a:rPr lang="fr-FR" dirty="0"/>
              <a:t>Les DRH</a:t>
            </a:r>
          </a:p>
          <a:p>
            <a:pPr marL="171450" indent="-82550">
              <a:buClr>
                <a:srgbClr val="908271"/>
              </a:buClr>
              <a:buFont typeface="Arial" panose="020B0604020202020204" pitchFamily="34" charset="0"/>
              <a:buChar char="•"/>
            </a:pPr>
            <a:r>
              <a:rPr lang="fr-FR" dirty="0"/>
              <a:t>Les techniciens  </a:t>
            </a:r>
          </a:p>
          <a:p>
            <a:r>
              <a:rPr lang="fr-FR" dirty="0"/>
              <a:t>Ce projet vise à accompagner les entreprises dans leurs transformations organisationnelles et opérationnelles, tout en identifiant les nouveaux besoins en compétences induites par ces technologies. </a:t>
            </a:r>
          </a:p>
          <a:p>
            <a:r>
              <a:rPr lang="fr-FR" dirty="0"/>
              <a:t>La démarche s’inscrit dans une logique prospective et opérationnelle. Elle a pour objectif de doter la branche d’outils permettant d’anticiper les évolutions des métiers, d’identifier les écarts entre les compétences effectivement mobilisées sur le terrain et l’offre existante de certifications et de formations, et de nourrir ainsi la réflexion sur les ajustements nécessaires des dispositifs de développement des compétences.</a:t>
            </a:r>
          </a:p>
        </p:txBody>
      </p:sp>
      <p:cxnSp>
        <p:nvCxnSpPr>
          <p:cNvPr id="42" name="Connecteur droit 41">
            <a:extLst>
              <a:ext uri="{FF2B5EF4-FFF2-40B4-BE49-F238E27FC236}">
                <a16:creationId xmlns:a16="http://schemas.microsoft.com/office/drawing/2014/main" id="{0FF21BBC-4147-4ADB-886F-AE59769E77B0}"/>
              </a:ext>
            </a:extLst>
          </p:cNvPr>
          <p:cNvCxnSpPr/>
          <p:nvPr/>
        </p:nvCxnSpPr>
        <p:spPr>
          <a:xfrm>
            <a:off x="292100" y="9451156"/>
            <a:ext cx="6956425" cy="0"/>
          </a:xfrm>
          <a:prstGeom prst="line">
            <a:avLst/>
          </a:prstGeom>
          <a:ln>
            <a:solidFill>
              <a:srgbClr val="AAA096"/>
            </a:solidFill>
          </a:ln>
        </p:spPr>
        <p:style>
          <a:lnRef idx="1">
            <a:schemeClr val="accent1"/>
          </a:lnRef>
          <a:fillRef idx="0">
            <a:schemeClr val="accent1"/>
          </a:fillRef>
          <a:effectRef idx="0">
            <a:schemeClr val="accent1"/>
          </a:effectRef>
          <a:fontRef idx="minor">
            <a:schemeClr val="tx1"/>
          </a:fontRef>
        </p:style>
      </p:cxnSp>
      <p:sp>
        <p:nvSpPr>
          <p:cNvPr id="43" name="ZoneTexte 42">
            <a:extLst>
              <a:ext uri="{FF2B5EF4-FFF2-40B4-BE49-F238E27FC236}">
                <a16:creationId xmlns:a16="http://schemas.microsoft.com/office/drawing/2014/main" id="{EB1B681B-F160-485A-8955-A24C8F8365EB}"/>
              </a:ext>
            </a:extLst>
          </p:cNvPr>
          <p:cNvSpPr txBox="1"/>
          <p:nvPr/>
        </p:nvSpPr>
        <p:spPr>
          <a:xfrm>
            <a:off x="858" y="2864520"/>
            <a:ext cx="6246406" cy="482400"/>
          </a:xfrm>
          <a:prstGeom prst="rect">
            <a:avLst/>
          </a:prstGeom>
          <a:solidFill>
            <a:schemeClr val="tx2">
              <a:alpha val="71000"/>
            </a:schemeClr>
          </a:solidFill>
        </p:spPr>
        <p:txBody>
          <a:bodyPr wrap="none" lIns="0" tIns="0" rIns="0" bIns="0" rtlCol="0" anchor="ctr" anchorCtr="0">
            <a:noAutofit/>
          </a:bodyPr>
          <a:lstStyle/>
          <a:p>
            <a:pPr marL="304800" indent="0"/>
            <a:r>
              <a:rPr lang="fr-FR" sz="2800" dirty="0">
                <a:solidFill>
                  <a:schemeClr val="bg1"/>
                </a:solidFill>
              </a:rPr>
              <a:t>Impact de l’IAG dans l’Import-Export</a:t>
            </a:r>
          </a:p>
        </p:txBody>
      </p:sp>
      <p:sp>
        <p:nvSpPr>
          <p:cNvPr id="45" name="Espace réservé du texte 36">
            <a:extLst>
              <a:ext uri="{FF2B5EF4-FFF2-40B4-BE49-F238E27FC236}">
                <a16:creationId xmlns:a16="http://schemas.microsoft.com/office/drawing/2014/main" id="{60FBD720-4040-45C6-B455-AB96B98FCB23}"/>
              </a:ext>
            </a:extLst>
          </p:cNvPr>
          <p:cNvSpPr txBox="1">
            <a:spLocks/>
          </p:cNvSpPr>
          <p:nvPr/>
        </p:nvSpPr>
        <p:spPr>
          <a:xfrm>
            <a:off x="305999" y="6384345"/>
            <a:ext cx="3615377" cy="216757"/>
          </a:xfrm>
          <a:prstGeom prst="rect">
            <a:avLst/>
          </a:prstGeom>
          <a:solidFill>
            <a:schemeClr val="accent4"/>
          </a:solidFill>
        </p:spPr>
        <p:txBody>
          <a:bodyPr vert="horz" lIns="3600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lang="fr-FR" sz="1000" b="1" kern="1200" dirty="0" smtClean="0">
                <a:solidFill>
                  <a:schemeClr val="bg1"/>
                </a:solidFill>
                <a:latin typeface="+mn-lt"/>
                <a:ea typeface="+mn-ea"/>
                <a:cs typeface="+mn-cs"/>
              </a:defRPr>
            </a:lvl1pPr>
            <a:lvl2pPr marL="88900" indent="-88900" algn="l" defTabSz="914400" rtl="0" eaLnBrk="1" latinLnBrk="0" hangingPunct="1">
              <a:spcBef>
                <a:spcPct val="20000"/>
              </a:spcBef>
              <a:buClr>
                <a:schemeClr val="accent4"/>
              </a:buClr>
              <a:buFont typeface="Arial" panose="020B0604020202020204" pitchFamily="34" charset="0"/>
              <a:buChar char="•"/>
              <a:defRPr sz="1000" kern="1200">
                <a:solidFill>
                  <a:schemeClr val="tx1"/>
                </a:solidFill>
                <a:latin typeface="+mn-lt"/>
                <a:ea typeface="+mn-ea"/>
                <a:cs typeface="+mn-cs"/>
              </a:defRPr>
            </a:lvl2pPr>
            <a:lvl3pPr marL="88900" indent="0" algn="l" defTabSz="914400" rtl="0" eaLnBrk="1" latinLnBrk="0" hangingPunct="1">
              <a:spcBef>
                <a:spcPct val="20000"/>
              </a:spcBef>
              <a:buFontTx/>
              <a:buNone/>
              <a:defRPr sz="900" kern="1200">
                <a:solidFill>
                  <a:schemeClr val="tx1"/>
                </a:solidFill>
                <a:latin typeface="+mn-lt"/>
                <a:ea typeface="+mn-ea"/>
                <a:cs typeface="+mn-cs"/>
              </a:defRPr>
            </a:lvl3pPr>
            <a:lvl4pPr marL="88900" indent="0" algn="l" defTabSz="914400" rtl="0" eaLnBrk="1" latinLnBrk="0" hangingPunct="1">
              <a:spcBef>
                <a:spcPct val="20000"/>
              </a:spcBef>
              <a:buFontTx/>
              <a:buNone/>
              <a:defRPr sz="800" kern="1200">
                <a:solidFill>
                  <a:schemeClr val="tx1"/>
                </a:solidFill>
                <a:latin typeface="+mn-lt"/>
                <a:ea typeface="+mn-ea"/>
                <a:cs typeface="+mn-cs"/>
              </a:defRPr>
            </a:lvl4pPr>
            <a:lvl5pPr marL="88900" indent="0" algn="l" defTabSz="914400" rtl="0" eaLnBrk="1" latinLnBrk="0" hangingPunct="1">
              <a:spcBef>
                <a:spcPct val="20000"/>
              </a:spcBef>
              <a:buFontTx/>
              <a:buNone/>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b="0" dirty="0"/>
              <a:t>L’intelligence artificielle générative : de quoi parle-t-on ?</a:t>
            </a:r>
          </a:p>
        </p:txBody>
      </p:sp>
      <p:pic>
        <p:nvPicPr>
          <p:cNvPr id="5" name="Graphique 4">
            <a:extLst>
              <a:ext uri="{FF2B5EF4-FFF2-40B4-BE49-F238E27FC236}">
                <a16:creationId xmlns:a16="http://schemas.microsoft.com/office/drawing/2014/main" id="{7A86CF28-D2DA-4C39-B108-D82B17E3DC2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6543" y="423613"/>
            <a:ext cx="1728000" cy="386583"/>
          </a:xfrm>
          <a:prstGeom prst="rect">
            <a:avLst/>
          </a:prstGeom>
        </p:spPr>
      </p:pic>
      <p:pic>
        <p:nvPicPr>
          <p:cNvPr id="8" name="Image 7">
            <a:extLst>
              <a:ext uri="{FF2B5EF4-FFF2-40B4-BE49-F238E27FC236}">
                <a16:creationId xmlns:a16="http://schemas.microsoft.com/office/drawing/2014/main" id="{F3016538-D37F-4AF9-ACE8-C39C229A34A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5400000">
            <a:off x="-6325981" y="1642409"/>
            <a:ext cx="7561263" cy="800605"/>
          </a:xfrm>
          <a:prstGeom prst="rect">
            <a:avLst/>
          </a:prstGeom>
        </p:spPr>
      </p:pic>
    </p:spTree>
    <p:extLst>
      <p:ext uri="{BB962C8B-B14F-4D97-AF65-F5344CB8AC3E}">
        <p14:creationId xmlns:p14="http://schemas.microsoft.com/office/powerpoint/2010/main" val="81158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ZoneTexte 48">
            <a:extLst>
              <a:ext uri="{FF2B5EF4-FFF2-40B4-BE49-F238E27FC236}">
                <a16:creationId xmlns:a16="http://schemas.microsoft.com/office/drawing/2014/main" id="{50521C70-6B80-2463-18E9-9337EC2D6AE6}"/>
              </a:ext>
            </a:extLst>
          </p:cNvPr>
          <p:cNvSpPr txBox="1"/>
          <p:nvPr/>
        </p:nvSpPr>
        <p:spPr>
          <a:xfrm>
            <a:off x="317496" y="1216766"/>
            <a:ext cx="6943725" cy="492443"/>
          </a:xfrm>
          <a:prstGeom prst="rect">
            <a:avLst/>
          </a:prstGeom>
          <a:noFill/>
        </p:spPr>
        <p:txBody>
          <a:bodyPr wrap="square" lIns="0" tIns="0" rIns="0" bIns="0">
            <a:spAutoFit/>
          </a:bodyPr>
          <a:lstStyle/>
          <a:p>
            <a:pPr algn="just">
              <a:spcAft>
                <a:spcPts val="600"/>
              </a:spcAft>
            </a:pPr>
            <a:r>
              <a:rPr lang="fr-FR" sz="800" dirty="0"/>
              <a:t>L’IA générative bouleverse la logique traditionnelle d’accumulation des connaissances, en rendant le savoir immédiatement accessible, mais aussi plus instable et plus difficile à hiérarchiser. Dans ce contexte, la valeur professionnelle ne repose plus sur la détention d’un stock de connaissances, mais sur la capacité à utiliser de façon critique et responsable un savoir facilement accessible. Cette évolution touche tous les secteurs, quel que soit le niveau de qualification des métiers.</a:t>
            </a:r>
          </a:p>
        </p:txBody>
      </p:sp>
      <p:sp>
        <p:nvSpPr>
          <p:cNvPr id="7" name="ZoneTexte 6">
            <a:extLst>
              <a:ext uri="{FF2B5EF4-FFF2-40B4-BE49-F238E27FC236}">
                <a16:creationId xmlns:a16="http://schemas.microsoft.com/office/drawing/2014/main" id="{2D075B43-ECC3-60D2-E97C-113D69EE771C}"/>
              </a:ext>
            </a:extLst>
          </p:cNvPr>
          <p:cNvSpPr txBox="1"/>
          <p:nvPr/>
        </p:nvSpPr>
        <p:spPr>
          <a:xfrm>
            <a:off x="658547" y="2094023"/>
            <a:ext cx="3035006" cy="1150512"/>
          </a:xfrm>
          <a:prstGeom prst="rect">
            <a:avLst/>
          </a:prstGeom>
          <a:noFill/>
          <a:ln>
            <a:noFill/>
          </a:ln>
        </p:spPr>
        <p:txBody>
          <a:bodyPr wrap="square">
            <a:noAutofit/>
          </a:bodyPr>
          <a:lstStyle/>
          <a:p>
            <a:pPr marL="0" lvl="1">
              <a:spcAft>
                <a:spcPts val="600"/>
              </a:spcAft>
            </a:pPr>
            <a:endParaRPr lang="fr-FR" sz="800" dirty="0"/>
          </a:p>
        </p:txBody>
      </p:sp>
      <p:pic>
        <p:nvPicPr>
          <p:cNvPr id="10" name="Graphique 9">
            <a:extLst>
              <a:ext uri="{FF2B5EF4-FFF2-40B4-BE49-F238E27FC236}">
                <a16:creationId xmlns:a16="http://schemas.microsoft.com/office/drawing/2014/main" id="{583A6E16-3815-8CFA-A997-152B336B595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4850" y="2210467"/>
            <a:ext cx="471829" cy="471829"/>
          </a:xfrm>
          <a:prstGeom prst="rect">
            <a:avLst/>
          </a:prstGeom>
        </p:spPr>
      </p:pic>
      <p:pic>
        <p:nvPicPr>
          <p:cNvPr id="11" name="Graphique 10">
            <a:extLst>
              <a:ext uri="{FF2B5EF4-FFF2-40B4-BE49-F238E27FC236}">
                <a16:creationId xmlns:a16="http://schemas.microsoft.com/office/drawing/2014/main" id="{B79A31D5-D4FE-AFF5-8782-0FA89B14AE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4850" y="4197660"/>
            <a:ext cx="471829" cy="471829"/>
          </a:xfrm>
          <a:prstGeom prst="rect">
            <a:avLst/>
          </a:prstGeom>
        </p:spPr>
      </p:pic>
      <p:pic>
        <p:nvPicPr>
          <p:cNvPr id="12" name="Graphique 11">
            <a:extLst>
              <a:ext uri="{FF2B5EF4-FFF2-40B4-BE49-F238E27FC236}">
                <a16:creationId xmlns:a16="http://schemas.microsoft.com/office/drawing/2014/main" id="{ACAFAF44-F9BA-91A4-D588-4914104E7E4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849278" y="4197660"/>
            <a:ext cx="471829" cy="471829"/>
          </a:xfrm>
          <a:prstGeom prst="rect">
            <a:avLst/>
          </a:prstGeom>
        </p:spPr>
      </p:pic>
      <p:pic>
        <p:nvPicPr>
          <p:cNvPr id="14" name="Graphique 13">
            <a:extLst>
              <a:ext uri="{FF2B5EF4-FFF2-40B4-BE49-F238E27FC236}">
                <a16:creationId xmlns:a16="http://schemas.microsoft.com/office/drawing/2014/main" id="{C3AD9E91-7B36-C1C4-2AD5-EEBCA669CF9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849278" y="2210467"/>
            <a:ext cx="471829" cy="471829"/>
          </a:xfrm>
          <a:prstGeom prst="rect">
            <a:avLst/>
          </a:prstGeom>
        </p:spPr>
      </p:pic>
      <p:grpSp>
        <p:nvGrpSpPr>
          <p:cNvPr id="30" name="Groupe 29">
            <a:extLst>
              <a:ext uri="{FF2B5EF4-FFF2-40B4-BE49-F238E27FC236}">
                <a16:creationId xmlns:a16="http://schemas.microsoft.com/office/drawing/2014/main" id="{4467ACE0-6F6A-7619-FDC0-0DB4165A75E7}"/>
              </a:ext>
            </a:extLst>
          </p:cNvPr>
          <p:cNvGrpSpPr/>
          <p:nvPr/>
        </p:nvGrpSpPr>
        <p:grpSpPr>
          <a:xfrm>
            <a:off x="308431" y="1811862"/>
            <a:ext cx="6884478" cy="3096199"/>
            <a:chOff x="308431" y="1725680"/>
            <a:chExt cx="6884478" cy="3096199"/>
          </a:xfrm>
        </p:grpSpPr>
        <p:cxnSp>
          <p:nvCxnSpPr>
            <p:cNvPr id="20" name="Connecteur droit 19">
              <a:extLst>
                <a:ext uri="{FF2B5EF4-FFF2-40B4-BE49-F238E27FC236}">
                  <a16:creationId xmlns:a16="http://schemas.microsoft.com/office/drawing/2014/main" id="{16EDD4EE-698D-026E-E201-0B5F5E4C2ECC}"/>
                </a:ext>
              </a:extLst>
            </p:cNvPr>
            <p:cNvCxnSpPr>
              <a:cxnSpLocks/>
            </p:cNvCxnSpPr>
            <p:nvPr/>
          </p:nvCxnSpPr>
          <p:spPr>
            <a:xfrm>
              <a:off x="308431" y="3283805"/>
              <a:ext cx="3304152" cy="0"/>
            </a:xfrm>
            <a:prstGeom prst="line">
              <a:avLst/>
            </a:prstGeom>
            <a:ln w="6350" cmpd="sng">
              <a:solidFill>
                <a:srgbClr val="908271"/>
              </a:solidFill>
            </a:ln>
          </p:spPr>
          <p:style>
            <a:lnRef idx="1">
              <a:schemeClr val="accent1"/>
            </a:lnRef>
            <a:fillRef idx="0">
              <a:schemeClr val="accent1"/>
            </a:fillRef>
            <a:effectRef idx="0">
              <a:schemeClr val="accent1"/>
            </a:effectRef>
            <a:fontRef idx="minor">
              <a:schemeClr val="tx1"/>
            </a:fontRef>
          </p:style>
        </p:cxnSp>
        <p:cxnSp>
          <p:nvCxnSpPr>
            <p:cNvPr id="22" name="Connecteur droit 21">
              <a:extLst>
                <a:ext uri="{FF2B5EF4-FFF2-40B4-BE49-F238E27FC236}">
                  <a16:creationId xmlns:a16="http://schemas.microsoft.com/office/drawing/2014/main" id="{B5CBB8CD-C69D-C2A9-9DDB-145C9F4F290E}"/>
                </a:ext>
              </a:extLst>
            </p:cNvPr>
            <p:cNvCxnSpPr>
              <a:cxnSpLocks/>
            </p:cNvCxnSpPr>
            <p:nvPr/>
          </p:nvCxnSpPr>
          <p:spPr>
            <a:xfrm>
              <a:off x="3888757" y="3283805"/>
              <a:ext cx="3304152" cy="0"/>
            </a:xfrm>
            <a:prstGeom prst="line">
              <a:avLst/>
            </a:prstGeom>
            <a:ln w="6350" cmpd="sng">
              <a:solidFill>
                <a:srgbClr val="908271"/>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E3945588-B5B4-3BE0-F2B6-4DAB41B84938}"/>
                </a:ext>
              </a:extLst>
            </p:cNvPr>
            <p:cNvCxnSpPr>
              <a:cxnSpLocks/>
            </p:cNvCxnSpPr>
            <p:nvPr/>
          </p:nvCxnSpPr>
          <p:spPr>
            <a:xfrm>
              <a:off x="3750670" y="1725680"/>
              <a:ext cx="0" cy="1378128"/>
            </a:xfrm>
            <a:prstGeom prst="line">
              <a:avLst/>
            </a:prstGeom>
            <a:ln w="6350" cmpd="sng">
              <a:solidFill>
                <a:srgbClr val="908271"/>
              </a:solidFill>
            </a:ln>
          </p:spPr>
          <p:style>
            <a:lnRef idx="1">
              <a:schemeClr val="accent1"/>
            </a:lnRef>
            <a:fillRef idx="0">
              <a:schemeClr val="accent1"/>
            </a:fillRef>
            <a:effectRef idx="0">
              <a:schemeClr val="accent1"/>
            </a:effectRef>
            <a:fontRef idx="minor">
              <a:schemeClr val="tx1"/>
            </a:fontRef>
          </p:style>
        </p:cxnSp>
        <p:cxnSp>
          <p:nvCxnSpPr>
            <p:cNvPr id="28" name="Connecteur droit 27">
              <a:extLst>
                <a:ext uri="{FF2B5EF4-FFF2-40B4-BE49-F238E27FC236}">
                  <a16:creationId xmlns:a16="http://schemas.microsoft.com/office/drawing/2014/main" id="{468461B7-EAB3-2700-DD84-5739F2B2C3D0}"/>
                </a:ext>
              </a:extLst>
            </p:cNvPr>
            <p:cNvCxnSpPr>
              <a:cxnSpLocks/>
            </p:cNvCxnSpPr>
            <p:nvPr/>
          </p:nvCxnSpPr>
          <p:spPr>
            <a:xfrm>
              <a:off x="3750670" y="3443751"/>
              <a:ext cx="0" cy="1378128"/>
            </a:xfrm>
            <a:prstGeom prst="line">
              <a:avLst/>
            </a:prstGeom>
            <a:ln w="6350" cmpd="sng">
              <a:solidFill>
                <a:srgbClr val="908271"/>
              </a:solidFill>
            </a:ln>
          </p:spPr>
          <p:style>
            <a:lnRef idx="1">
              <a:schemeClr val="accent1"/>
            </a:lnRef>
            <a:fillRef idx="0">
              <a:schemeClr val="accent1"/>
            </a:fillRef>
            <a:effectRef idx="0">
              <a:schemeClr val="accent1"/>
            </a:effectRef>
            <a:fontRef idx="minor">
              <a:schemeClr val="tx1"/>
            </a:fontRef>
          </p:style>
        </p:cxnSp>
      </p:grpSp>
      <p:sp>
        <p:nvSpPr>
          <p:cNvPr id="32" name="Étoile : 4 branches 31">
            <a:extLst>
              <a:ext uri="{FF2B5EF4-FFF2-40B4-BE49-F238E27FC236}">
                <a16:creationId xmlns:a16="http://schemas.microsoft.com/office/drawing/2014/main" id="{5CA2B549-F3C9-35D3-47C9-ABE0BC16D525}"/>
              </a:ext>
            </a:extLst>
          </p:cNvPr>
          <p:cNvSpPr/>
          <p:nvPr/>
        </p:nvSpPr>
        <p:spPr>
          <a:xfrm>
            <a:off x="3560405" y="3179722"/>
            <a:ext cx="380530" cy="380530"/>
          </a:xfrm>
          <a:prstGeom prst="star4">
            <a:avLst/>
          </a:prstGeom>
          <a:solidFill>
            <a:srgbClr val="0843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713CD2C9-1B76-383F-0380-12B565951681}"/>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2</a:t>
            </a:r>
            <a:endParaRPr lang="fr-FR" dirty="0">
              <a:solidFill>
                <a:schemeClr val="bg1"/>
              </a:solidFill>
            </a:endParaRPr>
          </a:p>
        </p:txBody>
      </p:sp>
      <p:sp>
        <p:nvSpPr>
          <p:cNvPr id="36" name="Titre 1">
            <a:extLst>
              <a:ext uri="{FF2B5EF4-FFF2-40B4-BE49-F238E27FC236}">
                <a16:creationId xmlns:a16="http://schemas.microsoft.com/office/drawing/2014/main" id="{89E966D0-4147-46DD-C797-FFD192C2F069}"/>
              </a:ext>
            </a:extLst>
          </p:cNvPr>
          <p:cNvSpPr txBox="1">
            <a:spLocks/>
          </p:cNvSpPr>
          <p:nvPr/>
        </p:nvSpPr>
        <p:spPr>
          <a:xfrm>
            <a:off x="308769" y="5161897"/>
            <a:ext cx="6943725" cy="468000"/>
          </a:xfrm>
          <a:prstGeom prst="rect">
            <a:avLst/>
          </a:prstGeom>
          <a:solidFill>
            <a:srgbClr val="195050"/>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b="1" dirty="0"/>
              <a:t>L’IAG</a:t>
            </a:r>
            <a:r>
              <a:rPr lang="fr-FR" dirty="0"/>
              <a:t> AU NIVEAU DE LA BRANCHE</a:t>
            </a:r>
          </a:p>
        </p:txBody>
      </p:sp>
      <p:sp>
        <p:nvSpPr>
          <p:cNvPr id="39" name="ZoneTexte 38">
            <a:extLst>
              <a:ext uri="{FF2B5EF4-FFF2-40B4-BE49-F238E27FC236}">
                <a16:creationId xmlns:a16="http://schemas.microsoft.com/office/drawing/2014/main" id="{86360272-A86C-29A6-DA39-97BB6F85B713}"/>
              </a:ext>
            </a:extLst>
          </p:cNvPr>
          <p:cNvSpPr txBox="1"/>
          <p:nvPr/>
        </p:nvSpPr>
        <p:spPr>
          <a:xfrm>
            <a:off x="313302" y="5706179"/>
            <a:ext cx="6934659" cy="492443"/>
          </a:xfrm>
          <a:prstGeom prst="rect">
            <a:avLst/>
          </a:prstGeom>
          <a:noFill/>
        </p:spPr>
        <p:txBody>
          <a:bodyPr wrap="square" lIns="0" tIns="0" rIns="0" bIns="0">
            <a:spAutoFit/>
          </a:bodyPr>
          <a:lstStyle/>
          <a:p>
            <a:pPr algn="just">
              <a:spcAft>
                <a:spcPts val="600"/>
              </a:spcAft>
            </a:pPr>
            <a:r>
              <a:rPr lang="fr-FR" sz="800" dirty="0"/>
              <a:t>L’IAG s’introduit progressivement dans la branche comme un moteur de transformation, encore en phase d’émergence mais déjà porteur de nombreuses opportunités. Générer des documents commerciaux multilingues, automatiser la veille réglementaire, optimiser les prévisions d’approvisionnement, proposer des réponses instantanées aux sollicitations clients… autant de tâches qui, hier encore complexes et chronophages, peuvent désormais être partiellement prises en charge par ces nouveaux outils.</a:t>
            </a:r>
          </a:p>
        </p:txBody>
      </p:sp>
      <p:sp>
        <p:nvSpPr>
          <p:cNvPr id="40" name="ZoneTexte 39">
            <a:extLst>
              <a:ext uri="{FF2B5EF4-FFF2-40B4-BE49-F238E27FC236}">
                <a16:creationId xmlns:a16="http://schemas.microsoft.com/office/drawing/2014/main" id="{6BF8C409-FA41-82E6-6103-C1A844497891}"/>
              </a:ext>
            </a:extLst>
          </p:cNvPr>
          <p:cNvSpPr txBox="1"/>
          <p:nvPr/>
        </p:nvSpPr>
        <p:spPr>
          <a:xfrm>
            <a:off x="3612583" y="7084541"/>
            <a:ext cx="3639600" cy="2888859"/>
          </a:xfrm>
          <a:prstGeom prst="rect">
            <a:avLst/>
          </a:prstGeom>
          <a:solidFill>
            <a:schemeClr val="bg1"/>
          </a:solidFill>
        </p:spPr>
        <p:txBody>
          <a:bodyPr wrap="square" lIns="0" tIns="36000" rIns="0" bIns="36000" rtlCol="0">
            <a:spAutoFit/>
          </a:bodyPr>
          <a:lstStyle/>
          <a:p>
            <a:pPr algn="just">
              <a:spcAft>
                <a:spcPts val="600"/>
              </a:spcAft>
              <a:buClr>
                <a:srgbClr val="908271"/>
              </a:buClr>
            </a:pPr>
            <a:r>
              <a:rPr lang="fr-FR" sz="800" dirty="0">
                <a:effectLst/>
                <a:latin typeface="+mj-lt"/>
                <a:ea typeface="Calibri" panose="020F0502020204030204" pitchFamily="34" charset="0"/>
                <a:cs typeface="Arial" panose="020B0604020202020204" pitchFamily="34" charset="0"/>
              </a:rPr>
              <a:t>De la gestion des flux logistiques à la relation client en passant par le pilotage RH des équipes internationales, l’IAG reconfigure les pratiques des professionnels en fluidifiant l’accès à l’information, en accélérant les processus et en augmentant les capacités d’analyse.</a:t>
            </a:r>
          </a:p>
          <a:p>
            <a:pPr marL="96838" indent="-96838" algn="just">
              <a:spcAft>
                <a:spcPts val="600"/>
              </a:spcAft>
              <a:buClr>
                <a:srgbClr val="908271"/>
              </a:buClr>
              <a:buFont typeface="Arial" panose="020B0604020202020204" pitchFamily="34" charset="0"/>
              <a:buChar char="•"/>
            </a:pPr>
            <a:r>
              <a:rPr lang="fr-FR" sz="800" dirty="0"/>
              <a:t>L’IAG peut proposer aujourd’hui un SAV augmenté c’est-à-dire des diagnostics assistés et relation client optimisée en fournissant automatiquement des causes probables de dysfonctionnement, suggérer des procédures de vérification, voire anticiper les pannes sur la base de données historiques, générer des compte-rendu, structurer des devis et des propositions commerciales post-intervention…</a:t>
            </a:r>
          </a:p>
          <a:p>
            <a:pPr marL="96838" indent="-96838" algn="just">
              <a:spcAft>
                <a:spcPts val="600"/>
              </a:spcAft>
              <a:buClr>
                <a:srgbClr val="908271"/>
              </a:buClr>
              <a:buFont typeface="Arial" panose="020B0604020202020204" pitchFamily="34" charset="0"/>
              <a:buChar char="•"/>
            </a:pPr>
            <a:r>
              <a:rPr lang="fr-FR" sz="800" dirty="0"/>
              <a:t>Pour les Directeurs et responsables des ressources humaines du secteur import-export, l’IAG ouvre des perspectives d’optimisation et d’analyse qui transforment la fonction via l’automatisation de tâches administratives complexes, le soutien au pilotage des compétences, la veille sociale et réglementaire automatisée. L’IAG repositionne ainsi la fonction RH vers un rôle plus stratégique, où la capacité à analyser, coordonner et accompagner le changement devient centrale.</a:t>
            </a:r>
          </a:p>
          <a:p>
            <a:pPr algn="just">
              <a:spcAft>
                <a:spcPts val="600"/>
              </a:spcAft>
              <a:buClr>
                <a:srgbClr val="908271"/>
              </a:buClr>
            </a:pPr>
            <a:r>
              <a:rPr lang="fr-FR" sz="800" dirty="0"/>
              <a:t>Enfin, la dimension internationale du secteur induit des contraintes spécifiques qui peuvent orienter les choix de technologies d’IAG. En effet, les cadres réglementaires divergents, la maturité numérique des filiales et des marchés, la diversité linguistique et culturelle influent sur le choix d’outils à déployer.</a:t>
            </a:r>
            <a:endParaRPr lang="fr-FR" sz="800" dirty="0">
              <a:effectLst/>
              <a:latin typeface="+mj-lt"/>
              <a:ea typeface="Calibri" panose="020F0502020204030204" pitchFamily="34" charset="0"/>
              <a:cs typeface="Arial" panose="020B0604020202020204" pitchFamily="34" charset="0"/>
            </a:endParaRPr>
          </a:p>
        </p:txBody>
      </p:sp>
      <p:sp>
        <p:nvSpPr>
          <p:cNvPr id="25" name="Titre 1">
            <a:extLst>
              <a:ext uri="{FF2B5EF4-FFF2-40B4-BE49-F238E27FC236}">
                <a16:creationId xmlns:a16="http://schemas.microsoft.com/office/drawing/2014/main" id="{C0622EAF-0306-4B29-AB70-6A8DC802842E}"/>
              </a:ext>
            </a:extLst>
          </p:cNvPr>
          <p:cNvSpPr txBox="1">
            <a:spLocks/>
          </p:cNvSpPr>
          <p:nvPr/>
        </p:nvSpPr>
        <p:spPr>
          <a:xfrm>
            <a:off x="308769" y="720000"/>
            <a:ext cx="6943725" cy="468000"/>
          </a:xfrm>
          <a:prstGeom prst="rect">
            <a:avLst/>
          </a:prstGeom>
          <a:solidFill>
            <a:srgbClr val="195050"/>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1588"/>
            <a:r>
              <a:rPr lang="fr-FR" dirty="0"/>
              <a:t>L'ÉVOLUTION DU </a:t>
            </a:r>
            <a:r>
              <a:rPr lang="fr-FR" b="1" dirty="0"/>
              <a:t>RAPPORT AU SAVOIR </a:t>
            </a:r>
            <a:r>
              <a:rPr lang="fr-FR" dirty="0"/>
              <a:t>AVEC LES IAG</a:t>
            </a:r>
          </a:p>
        </p:txBody>
      </p:sp>
      <p:grpSp>
        <p:nvGrpSpPr>
          <p:cNvPr id="27" name="Groupe 26">
            <a:extLst>
              <a:ext uri="{FF2B5EF4-FFF2-40B4-BE49-F238E27FC236}">
                <a16:creationId xmlns:a16="http://schemas.microsoft.com/office/drawing/2014/main" id="{FBC63186-C358-4453-A40B-0017D46E49E0}"/>
              </a:ext>
            </a:extLst>
          </p:cNvPr>
          <p:cNvGrpSpPr/>
          <p:nvPr/>
        </p:nvGrpSpPr>
        <p:grpSpPr>
          <a:xfrm>
            <a:off x="4059225" y="1928197"/>
            <a:ext cx="3380981" cy="133740"/>
            <a:chOff x="305195" y="8125846"/>
            <a:chExt cx="3380981" cy="133740"/>
          </a:xfrm>
        </p:grpSpPr>
        <p:pic>
          <p:nvPicPr>
            <p:cNvPr id="29" name="Image 28">
              <a:extLst>
                <a:ext uri="{FF2B5EF4-FFF2-40B4-BE49-F238E27FC236}">
                  <a16:creationId xmlns:a16="http://schemas.microsoft.com/office/drawing/2014/main" id="{F4F828EE-DE40-4F55-97D1-5CAB9F2DE29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31" name="ZoneTexte 30">
              <a:extLst>
                <a:ext uri="{FF2B5EF4-FFF2-40B4-BE49-F238E27FC236}">
                  <a16:creationId xmlns:a16="http://schemas.microsoft.com/office/drawing/2014/main" id="{FA7CD102-2738-4A8A-AA76-84496D05644A}"/>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Une évolution du rôle humain : du savant au “curateur critique”</a:t>
              </a:r>
            </a:p>
          </p:txBody>
        </p:sp>
      </p:grpSp>
      <p:grpSp>
        <p:nvGrpSpPr>
          <p:cNvPr id="34" name="Groupe 33">
            <a:extLst>
              <a:ext uri="{FF2B5EF4-FFF2-40B4-BE49-F238E27FC236}">
                <a16:creationId xmlns:a16="http://schemas.microsoft.com/office/drawing/2014/main" id="{52C5013F-5933-4F9C-96C0-F29DC1172932}"/>
              </a:ext>
            </a:extLst>
          </p:cNvPr>
          <p:cNvGrpSpPr/>
          <p:nvPr/>
        </p:nvGrpSpPr>
        <p:grpSpPr>
          <a:xfrm>
            <a:off x="308769" y="1939754"/>
            <a:ext cx="3380981" cy="133740"/>
            <a:chOff x="305195" y="8125846"/>
            <a:chExt cx="3380981" cy="133740"/>
          </a:xfrm>
        </p:grpSpPr>
        <p:pic>
          <p:nvPicPr>
            <p:cNvPr id="35" name="Image 34">
              <a:extLst>
                <a:ext uri="{FF2B5EF4-FFF2-40B4-BE49-F238E27FC236}">
                  <a16:creationId xmlns:a16="http://schemas.microsoft.com/office/drawing/2014/main" id="{59BE116C-6564-41CB-8B70-4F81FC6BA41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42" name="ZoneTexte 41">
              <a:extLst>
                <a:ext uri="{FF2B5EF4-FFF2-40B4-BE49-F238E27FC236}">
                  <a16:creationId xmlns:a16="http://schemas.microsoft.com/office/drawing/2014/main" id="{220DB18A-AD1E-4B48-B38F-0D6A97527E4D}"/>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De la recherche de connaissance à la génération de contenu</a:t>
              </a:r>
            </a:p>
          </p:txBody>
        </p:sp>
      </p:grpSp>
      <p:grpSp>
        <p:nvGrpSpPr>
          <p:cNvPr id="43" name="Groupe 42">
            <a:extLst>
              <a:ext uri="{FF2B5EF4-FFF2-40B4-BE49-F238E27FC236}">
                <a16:creationId xmlns:a16="http://schemas.microsoft.com/office/drawing/2014/main" id="{F73B21CB-B3F3-4DAB-822C-3B33C146025F}"/>
              </a:ext>
            </a:extLst>
          </p:cNvPr>
          <p:cNvGrpSpPr/>
          <p:nvPr/>
        </p:nvGrpSpPr>
        <p:grpSpPr>
          <a:xfrm>
            <a:off x="308769" y="3489440"/>
            <a:ext cx="3380981" cy="133740"/>
            <a:chOff x="305195" y="8125846"/>
            <a:chExt cx="3380981" cy="133740"/>
          </a:xfrm>
        </p:grpSpPr>
        <p:pic>
          <p:nvPicPr>
            <p:cNvPr id="44" name="Image 43">
              <a:extLst>
                <a:ext uri="{FF2B5EF4-FFF2-40B4-BE49-F238E27FC236}">
                  <a16:creationId xmlns:a16="http://schemas.microsoft.com/office/drawing/2014/main" id="{A82F8CB4-E5E2-4869-9CAD-215E96FB625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45" name="ZoneTexte 44">
              <a:extLst>
                <a:ext uri="{FF2B5EF4-FFF2-40B4-BE49-F238E27FC236}">
                  <a16:creationId xmlns:a16="http://schemas.microsoft.com/office/drawing/2014/main" id="{ED59DA79-6824-4DF4-ADD9-27DD17D75383}"/>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La déstabilisation des repères traditionnels du savoir</a:t>
              </a:r>
            </a:p>
          </p:txBody>
        </p:sp>
      </p:grpSp>
      <p:grpSp>
        <p:nvGrpSpPr>
          <p:cNvPr id="46" name="Groupe 45">
            <a:extLst>
              <a:ext uri="{FF2B5EF4-FFF2-40B4-BE49-F238E27FC236}">
                <a16:creationId xmlns:a16="http://schemas.microsoft.com/office/drawing/2014/main" id="{509391E0-DBB3-47B0-93C5-275A44545A2C}"/>
              </a:ext>
            </a:extLst>
          </p:cNvPr>
          <p:cNvGrpSpPr/>
          <p:nvPr/>
        </p:nvGrpSpPr>
        <p:grpSpPr>
          <a:xfrm>
            <a:off x="4059225" y="3489440"/>
            <a:ext cx="3380981" cy="133740"/>
            <a:chOff x="305195" y="8125846"/>
            <a:chExt cx="3380981" cy="133740"/>
          </a:xfrm>
        </p:grpSpPr>
        <p:pic>
          <p:nvPicPr>
            <p:cNvPr id="47" name="Image 46">
              <a:extLst>
                <a:ext uri="{FF2B5EF4-FFF2-40B4-BE49-F238E27FC236}">
                  <a16:creationId xmlns:a16="http://schemas.microsoft.com/office/drawing/2014/main" id="{315355B6-7B0A-4A95-BD6B-BB5DBB02E63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48" name="ZoneTexte 47">
              <a:extLst>
                <a:ext uri="{FF2B5EF4-FFF2-40B4-BE49-F238E27FC236}">
                  <a16:creationId xmlns:a16="http://schemas.microsoft.com/office/drawing/2014/main" id="{E625A068-5A59-4BF2-A8AA-E260514B3EC2}"/>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Enjeux éthiques et sociétaux</a:t>
              </a:r>
            </a:p>
          </p:txBody>
        </p:sp>
      </p:grpSp>
      <p:sp>
        <p:nvSpPr>
          <p:cNvPr id="50" name="ZoneTexte 49">
            <a:extLst>
              <a:ext uri="{FF2B5EF4-FFF2-40B4-BE49-F238E27FC236}">
                <a16:creationId xmlns:a16="http://schemas.microsoft.com/office/drawing/2014/main" id="{3CFE2D4A-A32D-4411-9821-DD538F0A6020}"/>
              </a:ext>
            </a:extLst>
          </p:cNvPr>
          <p:cNvSpPr txBox="1"/>
          <p:nvPr/>
        </p:nvSpPr>
        <p:spPr>
          <a:xfrm>
            <a:off x="735570" y="2157432"/>
            <a:ext cx="2950606" cy="1006096"/>
          </a:xfrm>
          <a:prstGeom prst="rect">
            <a:avLst/>
          </a:prstGeom>
          <a:noFill/>
        </p:spPr>
        <p:txBody>
          <a:bodyPr wrap="square" lIns="0" tIns="0" rIns="0" bIns="0" rtlCol="0">
            <a:noAutofit/>
          </a:bodyPr>
          <a:lstStyle/>
          <a:p>
            <a:r>
              <a:rPr lang="fr-FR" sz="800" dirty="0"/>
              <a:t>Avant l’IAG, la connaissance se construisait par recherche, lecture, analyse et synthèse. L’apprentissage supposait un effort cognitif et critique.</a:t>
            </a:r>
          </a:p>
          <a:p>
            <a:r>
              <a:rPr lang="fr-FR" sz="800" dirty="0"/>
              <a:t>Avec l’IAG (comme </a:t>
            </a:r>
            <a:r>
              <a:rPr lang="fr-FR" sz="800" dirty="0" err="1"/>
              <a:t>ChatGPT</a:t>
            </a:r>
            <a:r>
              <a:rPr lang="fr-FR" sz="800" dirty="0"/>
              <a:t>, Claude, Gemini…), on passe à une logique de génération immédiate : le savoir est produit à la demande, sous forme de texte, d’image ou de code. Cela transforme la relation à l’information : on consomme de la connaissance plus qu’on ne la construit.</a:t>
            </a:r>
          </a:p>
        </p:txBody>
      </p:sp>
      <p:sp>
        <p:nvSpPr>
          <p:cNvPr id="51" name="ZoneTexte 50">
            <a:extLst>
              <a:ext uri="{FF2B5EF4-FFF2-40B4-BE49-F238E27FC236}">
                <a16:creationId xmlns:a16="http://schemas.microsoft.com/office/drawing/2014/main" id="{C1F4BCAC-1A6E-43F7-990D-CD32410BEC5C}"/>
              </a:ext>
            </a:extLst>
          </p:cNvPr>
          <p:cNvSpPr txBox="1"/>
          <p:nvPr/>
        </p:nvSpPr>
        <p:spPr>
          <a:xfrm>
            <a:off x="4310615" y="2147426"/>
            <a:ext cx="2950606" cy="1006096"/>
          </a:xfrm>
          <a:prstGeom prst="rect">
            <a:avLst/>
          </a:prstGeom>
          <a:noFill/>
        </p:spPr>
        <p:txBody>
          <a:bodyPr wrap="square" lIns="0" tIns="0" rIns="0" bIns="0" rtlCol="0">
            <a:noAutofit/>
          </a:bodyPr>
          <a:lstStyle/>
          <a:p>
            <a:r>
              <a:rPr lang="fr-FR" sz="800" dirty="0"/>
              <a:t>L’humain devient moins producteur de savoirs “bruts” et davantage :</a:t>
            </a:r>
          </a:p>
          <a:p>
            <a:pPr marL="92075" indent="-79375">
              <a:buClr>
                <a:srgbClr val="908271"/>
              </a:buClr>
              <a:buFont typeface="Arial" panose="020B0604020202020204" pitchFamily="34" charset="0"/>
              <a:buChar char="•"/>
            </a:pPr>
            <a:r>
              <a:rPr lang="fr-FR" sz="800" dirty="0"/>
              <a:t>Curateur : celui qui sait où et comment chercher.</a:t>
            </a:r>
          </a:p>
          <a:p>
            <a:pPr marL="92075" indent="-79375">
              <a:buClr>
                <a:srgbClr val="908271"/>
              </a:buClr>
              <a:buFont typeface="Arial" panose="020B0604020202020204" pitchFamily="34" charset="0"/>
              <a:buChar char="•"/>
            </a:pPr>
            <a:r>
              <a:rPr lang="fr-FR" sz="800" dirty="0"/>
              <a:t>Critique : celui qui sait valider, interpréter et mettre en contexte.</a:t>
            </a:r>
          </a:p>
          <a:p>
            <a:pPr marL="92075" indent="-79375">
              <a:buClr>
                <a:srgbClr val="908271"/>
              </a:buClr>
              <a:buFont typeface="Arial" panose="020B0604020202020204" pitchFamily="34" charset="0"/>
              <a:buChar char="•"/>
            </a:pPr>
            <a:r>
              <a:rPr lang="fr-FR" sz="800" dirty="0"/>
              <a:t>Créatif : celui qui combine les résultats générés pour produire du sens.</a:t>
            </a:r>
          </a:p>
          <a:p>
            <a:r>
              <a:rPr lang="fr-FR" sz="800" dirty="0"/>
              <a:t>Cette mutation appelle à repenser les compétences cognitives et professionnelles autour du savoir.</a:t>
            </a:r>
          </a:p>
        </p:txBody>
      </p:sp>
      <p:sp>
        <p:nvSpPr>
          <p:cNvPr id="52" name="ZoneTexte 51">
            <a:extLst>
              <a:ext uri="{FF2B5EF4-FFF2-40B4-BE49-F238E27FC236}">
                <a16:creationId xmlns:a16="http://schemas.microsoft.com/office/drawing/2014/main" id="{20A81C42-CE1C-46B5-82E5-C376DF6A1D1C}"/>
              </a:ext>
            </a:extLst>
          </p:cNvPr>
          <p:cNvSpPr txBox="1"/>
          <p:nvPr/>
        </p:nvSpPr>
        <p:spPr>
          <a:xfrm>
            <a:off x="716679" y="3747823"/>
            <a:ext cx="2950606" cy="1006096"/>
          </a:xfrm>
          <a:prstGeom prst="rect">
            <a:avLst/>
          </a:prstGeom>
          <a:noFill/>
        </p:spPr>
        <p:txBody>
          <a:bodyPr wrap="square" lIns="0" tIns="0" rIns="0" bIns="0" rtlCol="0">
            <a:noAutofit/>
          </a:bodyPr>
          <a:lstStyle/>
          <a:p>
            <a:pPr marL="92075" indent="-79375">
              <a:buClr>
                <a:srgbClr val="908271"/>
              </a:buClr>
              <a:buFont typeface="Arial" panose="020B0604020202020204" pitchFamily="34" charset="0"/>
              <a:buChar char="•"/>
            </a:pPr>
            <a:r>
              <a:rPr lang="fr-FR" sz="800" dirty="0"/>
              <a:t>Autorité des sources : l’IAG mélange des contenus fiables et non fiables, rendant flou le critère d’autorité.</a:t>
            </a:r>
          </a:p>
          <a:p>
            <a:pPr marL="92075" indent="-79375">
              <a:buClr>
                <a:srgbClr val="908271"/>
              </a:buClr>
              <a:buFont typeface="Arial" panose="020B0604020202020204" pitchFamily="34" charset="0"/>
              <a:buChar char="•"/>
            </a:pPr>
            <a:r>
              <a:rPr lang="fr-FR" sz="800" dirty="0"/>
              <a:t>Authenticité et vérité : la frontière entre savoir et opinion, entre réel et fiction, devient poreuse.</a:t>
            </a:r>
          </a:p>
          <a:p>
            <a:pPr marL="92075" indent="-79375">
              <a:buClr>
                <a:srgbClr val="908271"/>
              </a:buClr>
              <a:buFont typeface="Arial" panose="020B0604020202020204" pitchFamily="34" charset="0"/>
              <a:buChar char="•"/>
            </a:pPr>
            <a:r>
              <a:rPr lang="fr-FR" sz="800" dirty="0"/>
              <a:t>Mémoire vs disponibilité : on valorise moins la mémorisation et davantage la capacité à formuler une bonne requête (prompt).</a:t>
            </a:r>
          </a:p>
          <a:p>
            <a:r>
              <a:rPr lang="fr-FR" sz="800" dirty="0"/>
              <a:t>En somme, la connaissance devient contextuelle, probabiliste et co-produite avec la machine.</a:t>
            </a:r>
          </a:p>
        </p:txBody>
      </p:sp>
      <p:sp>
        <p:nvSpPr>
          <p:cNvPr id="53" name="ZoneTexte 52">
            <a:extLst>
              <a:ext uri="{FF2B5EF4-FFF2-40B4-BE49-F238E27FC236}">
                <a16:creationId xmlns:a16="http://schemas.microsoft.com/office/drawing/2014/main" id="{66E9A8C3-844E-4F5C-AE5C-A98657E8E33D}"/>
              </a:ext>
            </a:extLst>
          </p:cNvPr>
          <p:cNvSpPr txBox="1"/>
          <p:nvPr/>
        </p:nvSpPr>
        <p:spPr>
          <a:xfrm>
            <a:off x="4346421" y="3747823"/>
            <a:ext cx="2950606" cy="1006096"/>
          </a:xfrm>
          <a:prstGeom prst="rect">
            <a:avLst/>
          </a:prstGeom>
          <a:noFill/>
        </p:spPr>
        <p:txBody>
          <a:bodyPr wrap="square" lIns="0" tIns="0" rIns="0" bIns="0" rtlCol="0">
            <a:noAutofit/>
          </a:bodyPr>
          <a:lstStyle/>
          <a:p>
            <a:pPr marL="92075" indent="-79375">
              <a:buClr>
                <a:srgbClr val="908271"/>
              </a:buClr>
              <a:buFont typeface="Arial" panose="020B0604020202020204" pitchFamily="34" charset="0"/>
              <a:buChar char="•"/>
            </a:pPr>
            <a:r>
              <a:rPr lang="fr-FR" sz="800" dirty="0"/>
              <a:t>Dépendance cognitive : risque de déléguer trop vite la pensée critique à la machine.</a:t>
            </a:r>
          </a:p>
          <a:p>
            <a:pPr marL="92075" indent="-79375">
              <a:buClr>
                <a:srgbClr val="908271"/>
              </a:buClr>
              <a:buFont typeface="Arial" panose="020B0604020202020204" pitchFamily="34" charset="0"/>
              <a:buChar char="•"/>
            </a:pPr>
            <a:r>
              <a:rPr lang="fr-FR" sz="800" dirty="0"/>
              <a:t>Uniformisation culturelle : si les modèles génératifs reposent sur les mêmes données, la diversité des points de vue s’appauvrit.</a:t>
            </a:r>
          </a:p>
          <a:p>
            <a:pPr marL="92075" indent="-79375">
              <a:buClr>
                <a:srgbClr val="908271"/>
              </a:buClr>
              <a:buFont typeface="Arial" panose="020B0604020202020204" pitchFamily="34" charset="0"/>
              <a:buChar char="•"/>
            </a:pPr>
            <a:r>
              <a:rPr lang="fr-FR" sz="800" dirty="0"/>
              <a:t>Droit d’auteur et propriété du savoir : la connaissance devient un objet économique produit par des systèmes opaques.</a:t>
            </a:r>
          </a:p>
        </p:txBody>
      </p:sp>
      <p:sp>
        <p:nvSpPr>
          <p:cNvPr id="54" name="ZoneTexte 53">
            <a:extLst>
              <a:ext uri="{FF2B5EF4-FFF2-40B4-BE49-F238E27FC236}">
                <a16:creationId xmlns:a16="http://schemas.microsoft.com/office/drawing/2014/main" id="{EE1524E7-53BE-4D40-A0DD-120567842793}"/>
              </a:ext>
            </a:extLst>
          </p:cNvPr>
          <p:cNvSpPr txBox="1"/>
          <p:nvPr/>
        </p:nvSpPr>
        <p:spPr>
          <a:xfrm>
            <a:off x="308431" y="6570517"/>
            <a:ext cx="3044369" cy="3550578"/>
          </a:xfrm>
          <a:prstGeom prst="rect">
            <a:avLst/>
          </a:prstGeom>
          <a:solidFill>
            <a:schemeClr val="bg1"/>
          </a:solidFill>
        </p:spPr>
        <p:txBody>
          <a:bodyPr wrap="square" lIns="0" tIns="36000" rIns="0" bIns="36000" rtlCol="0">
            <a:spAutoFit/>
          </a:bodyPr>
          <a:lstStyle/>
          <a:p>
            <a:pPr algn="just">
              <a:spcAft>
                <a:spcPts val="600"/>
              </a:spcAft>
              <a:buClr>
                <a:srgbClr val="908271"/>
              </a:buClr>
            </a:pPr>
            <a:r>
              <a:rPr lang="fr-FR" sz="800" dirty="0">
                <a:latin typeface="+mj-lt"/>
                <a:ea typeface="Calibri" panose="020F0502020204030204" pitchFamily="34" charset="0"/>
                <a:cs typeface="Arial" panose="020B0604020202020204" pitchFamily="34" charset="0"/>
              </a:rPr>
              <a:t>Grâce à des solutions SaaS, des ERP augmentés par l’IA et des outils no-code, l’IAG devient accessible à toutes les entreprises du secteur, y compris les PME, sans expertise technique avancée.</a:t>
            </a:r>
          </a:p>
          <a:p>
            <a:pPr algn="just">
              <a:spcAft>
                <a:spcPts val="600"/>
              </a:spcAft>
              <a:buClr>
                <a:srgbClr val="908271"/>
              </a:buClr>
            </a:pPr>
            <a:r>
              <a:rPr lang="fr-FR" sz="800" dirty="0">
                <a:latin typeface="+mj-lt"/>
                <a:ea typeface="Calibri" panose="020F0502020204030204" pitchFamily="34" charset="0"/>
                <a:cs typeface="Arial" panose="020B0604020202020204" pitchFamily="34" charset="0"/>
              </a:rPr>
              <a:t>Dans un environnement où les filières sont diverses et les organisations hétérogènes, l’IAG ouvre de </a:t>
            </a:r>
            <a:r>
              <a:rPr lang="fr-FR" sz="800" dirty="0">
                <a:ea typeface="Calibri" panose="020F0502020204030204" pitchFamily="34" charset="0"/>
                <a:cs typeface="Arial" panose="020B0604020202020204" pitchFamily="34" charset="0"/>
              </a:rPr>
              <a:t>nouvelles formes de coordination, d’optimisation des process et d’interaction </a:t>
            </a:r>
            <a:r>
              <a:rPr lang="fr-FR" sz="800" dirty="0">
                <a:latin typeface="+mj-lt"/>
                <a:ea typeface="Calibri" panose="020F0502020204030204" pitchFamily="34" charset="0"/>
                <a:cs typeface="Arial" panose="020B0604020202020204" pitchFamily="34" charset="0"/>
              </a:rPr>
              <a:t>:</a:t>
            </a:r>
          </a:p>
          <a:p>
            <a:pPr lvl="0"/>
            <a:r>
              <a:rPr lang="fr-FR" sz="800" dirty="0">
                <a:solidFill>
                  <a:prstClr val="black"/>
                </a:solidFill>
              </a:rPr>
              <a:t>Montée en puissance des outils d’assistance :</a:t>
            </a:r>
          </a:p>
          <a:p>
            <a:pPr marL="66675" lvl="0" indent="-66675">
              <a:buClr>
                <a:srgbClr val="908271"/>
              </a:buClr>
              <a:buFont typeface="Arial" panose="020B0604020202020204" pitchFamily="34" charset="0"/>
              <a:buChar char="•"/>
            </a:pPr>
            <a:r>
              <a:rPr lang="fr-FR" sz="800" dirty="0">
                <a:solidFill>
                  <a:prstClr val="black"/>
                </a:solidFill>
              </a:rPr>
              <a:t>Automatisation des tâches récurrentes (formalités douanières, rapports d’expédition, réponses standardisées).</a:t>
            </a:r>
          </a:p>
          <a:p>
            <a:pPr marL="66675" lvl="0" indent="-66675">
              <a:buClr>
                <a:srgbClr val="908271"/>
              </a:buClr>
              <a:buFont typeface="Arial" panose="020B0604020202020204" pitchFamily="34" charset="0"/>
              <a:buChar char="•"/>
            </a:pPr>
            <a:r>
              <a:rPr lang="fr-FR" sz="800" dirty="0">
                <a:latin typeface="+mj-lt"/>
                <a:cs typeface="Arial" panose="020B0604020202020204" pitchFamily="34" charset="0"/>
              </a:rPr>
              <a:t>Aide à la décision via l’analyse de risques et les synthèses réglementaires.</a:t>
            </a:r>
          </a:p>
          <a:p>
            <a:pPr marL="66675" lvl="0" indent="-66675">
              <a:buClr>
                <a:srgbClr val="908271"/>
              </a:buClr>
              <a:buFont typeface="Arial" panose="020B0604020202020204" pitchFamily="34" charset="0"/>
              <a:buChar char="•"/>
            </a:pPr>
            <a:r>
              <a:rPr lang="fr-FR" sz="800" dirty="0">
                <a:latin typeface="+mj-lt"/>
                <a:cs typeface="Arial" panose="020B0604020202020204" pitchFamily="34" charset="0"/>
              </a:rPr>
              <a:t>Amélioration de la qualité de service par une plus grande réactivité et une personnalisation accrue.</a:t>
            </a:r>
          </a:p>
          <a:p>
            <a:pPr lvl="0">
              <a:buClr>
                <a:srgbClr val="908271"/>
              </a:buClr>
            </a:pPr>
            <a:endParaRPr lang="fr-FR" sz="800" dirty="0"/>
          </a:p>
          <a:p>
            <a:pPr lvl="0">
              <a:buClr>
                <a:srgbClr val="908271"/>
              </a:buClr>
            </a:pPr>
            <a:r>
              <a:rPr lang="fr-FR" sz="800" dirty="0"/>
              <a:t>Redéfinition des périmètres d’activité</a:t>
            </a:r>
          </a:p>
          <a:p>
            <a:pPr marL="66675" lvl="0" indent="-66675">
              <a:buClr>
                <a:srgbClr val="908271"/>
              </a:buClr>
              <a:buFont typeface="Arial" panose="020B0604020202020204" pitchFamily="34" charset="0"/>
              <a:buChar char="•"/>
            </a:pPr>
            <a:r>
              <a:rPr lang="fr-FR" sz="800" dirty="0">
                <a:latin typeface="+mj-lt"/>
                <a:cs typeface="Arial" panose="020B0604020202020204" pitchFamily="34" charset="0"/>
              </a:rPr>
              <a:t>Évolution des rôles entre front et back office, notamment dans l’administration des ventes ou le SAV.</a:t>
            </a:r>
          </a:p>
          <a:p>
            <a:pPr marL="66675" lvl="0" indent="-66675">
              <a:buClr>
                <a:srgbClr val="908271"/>
              </a:buClr>
              <a:buFont typeface="Arial" panose="020B0604020202020204" pitchFamily="34" charset="0"/>
              <a:buChar char="•"/>
            </a:pPr>
            <a:r>
              <a:rPr lang="fr-FR" sz="800" dirty="0">
                <a:latin typeface="+mj-lt"/>
                <a:cs typeface="Arial" panose="020B0604020202020204" pitchFamily="34" charset="0"/>
              </a:rPr>
              <a:t>Emergence de fonctions hybrides, comme la coordination commerciale multilingue ou la gestion de projet logistique.</a:t>
            </a:r>
          </a:p>
          <a:p>
            <a:pPr marL="66675" lvl="0" indent="-66675">
              <a:buClr>
                <a:srgbClr val="908271"/>
              </a:buClr>
              <a:buFont typeface="Arial" panose="020B0604020202020204" pitchFamily="34" charset="0"/>
              <a:buChar char="•"/>
            </a:pPr>
            <a:r>
              <a:rPr lang="fr-FR" sz="800" dirty="0">
                <a:latin typeface="+mj-lt"/>
                <a:cs typeface="Arial" panose="020B0604020202020204" pitchFamily="34" charset="0"/>
              </a:rPr>
              <a:t>Adaptation continue des compétences  : reformulation, vérification, contextualisation des contenus générés par l’IA.</a:t>
            </a:r>
          </a:p>
          <a:p>
            <a:pPr marL="66675" lvl="0" indent="-66675">
              <a:buClr>
                <a:srgbClr val="908271"/>
              </a:buClr>
              <a:buFont typeface="Arial" panose="020B0604020202020204" pitchFamily="34" charset="0"/>
              <a:buChar char="•"/>
            </a:pPr>
            <a:endParaRPr lang="fr-FR" sz="800" dirty="0">
              <a:latin typeface="+mj-lt"/>
              <a:cs typeface="Arial" panose="020B0604020202020204" pitchFamily="34" charset="0"/>
            </a:endParaRPr>
          </a:p>
          <a:p>
            <a:pPr lvl="0">
              <a:buClr>
                <a:srgbClr val="908271"/>
              </a:buClr>
            </a:pPr>
            <a:r>
              <a:rPr lang="fr-FR" sz="800" dirty="0"/>
              <a:t>Nouveau cadre d’innovation organisationnelle</a:t>
            </a:r>
          </a:p>
          <a:p>
            <a:pPr marL="66675" lvl="0" indent="-66675">
              <a:buClr>
                <a:srgbClr val="908271"/>
              </a:buClr>
              <a:buFont typeface="Arial" panose="020B0604020202020204" pitchFamily="34" charset="0"/>
              <a:buChar char="•"/>
            </a:pPr>
            <a:r>
              <a:rPr lang="fr-FR" sz="800" dirty="0"/>
              <a:t>Meilleure circulation de l’information entre services et filiales.</a:t>
            </a:r>
          </a:p>
          <a:p>
            <a:pPr marL="66675" lvl="0" indent="-66675">
              <a:buClr>
                <a:srgbClr val="908271"/>
              </a:buClr>
              <a:buFont typeface="Arial" panose="020B0604020202020204" pitchFamily="34" charset="0"/>
              <a:buChar char="•"/>
            </a:pPr>
            <a:r>
              <a:rPr lang="fr-FR" sz="800" dirty="0"/>
              <a:t>Personnalisation accrue des interactions.</a:t>
            </a:r>
          </a:p>
          <a:p>
            <a:pPr marL="66675" lvl="0" indent="-66675">
              <a:buClr>
                <a:srgbClr val="908271"/>
              </a:buClr>
              <a:buFont typeface="Arial" panose="020B0604020202020204" pitchFamily="34" charset="0"/>
              <a:buChar char="•"/>
            </a:pPr>
            <a:r>
              <a:rPr lang="fr-FR" sz="800" dirty="0"/>
              <a:t>Nouvelles interfaces métiers/clients : agents conversationnels, tableaux de bord augmentés.</a:t>
            </a:r>
          </a:p>
        </p:txBody>
      </p:sp>
      <p:sp>
        <p:nvSpPr>
          <p:cNvPr id="55" name="ZoneTexte 54">
            <a:extLst>
              <a:ext uri="{FF2B5EF4-FFF2-40B4-BE49-F238E27FC236}">
                <a16:creationId xmlns:a16="http://schemas.microsoft.com/office/drawing/2014/main" id="{20F1B613-FC1E-459B-A551-FB5A82EE992B}"/>
              </a:ext>
            </a:extLst>
          </p:cNvPr>
          <p:cNvSpPr txBox="1"/>
          <p:nvPr/>
        </p:nvSpPr>
        <p:spPr>
          <a:xfrm>
            <a:off x="-2141295" y="4956175"/>
            <a:ext cx="1078978" cy="390525"/>
          </a:xfrm>
          <a:prstGeom prst="rect">
            <a:avLst/>
          </a:prstGeom>
          <a:noFill/>
        </p:spPr>
        <p:txBody>
          <a:bodyPr wrap="square" lIns="0" tIns="0" rIns="0" bIns="0" rtlCol="0">
            <a:noAutofit/>
          </a:bodyPr>
          <a:lstStyle/>
          <a:p>
            <a:r>
              <a:rPr lang="fr-FR" sz="800" dirty="0" err="1"/>
              <a:t>xxxxx</a:t>
            </a:r>
            <a:endParaRPr lang="fr-FR" sz="800" b="1" dirty="0"/>
          </a:p>
          <a:p>
            <a:pPr marL="66675" indent="-66675">
              <a:buClr>
                <a:srgbClr val="908271"/>
              </a:buClr>
              <a:buFont typeface="Arial" panose="020B0604020202020204" pitchFamily="34" charset="0"/>
              <a:buChar char="•"/>
            </a:pPr>
            <a:r>
              <a:rPr lang="fr-FR" sz="800" dirty="0"/>
              <a:t>lxxx</a:t>
            </a:r>
          </a:p>
        </p:txBody>
      </p:sp>
      <p:grpSp>
        <p:nvGrpSpPr>
          <p:cNvPr id="56" name="Groupe 55">
            <a:extLst>
              <a:ext uri="{FF2B5EF4-FFF2-40B4-BE49-F238E27FC236}">
                <a16:creationId xmlns:a16="http://schemas.microsoft.com/office/drawing/2014/main" id="{D8FB5EC9-2E15-4C7D-A293-EB168B28CDC7}"/>
              </a:ext>
            </a:extLst>
          </p:cNvPr>
          <p:cNvGrpSpPr/>
          <p:nvPr/>
        </p:nvGrpSpPr>
        <p:grpSpPr>
          <a:xfrm>
            <a:off x="312572" y="6406355"/>
            <a:ext cx="3380981" cy="133740"/>
            <a:chOff x="305195" y="8125846"/>
            <a:chExt cx="3380981" cy="133740"/>
          </a:xfrm>
        </p:grpSpPr>
        <p:pic>
          <p:nvPicPr>
            <p:cNvPr id="57" name="Image 56">
              <a:extLst>
                <a:ext uri="{FF2B5EF4-FFF2-40B4-BE49-F238E27FC236}">
                  <a16:creationId xmlns:a16="http://schemas.microsoft.com/office/drawing/2014/main" id="{2B672373-CF32-42F5-AC28-6E32B769E00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58" name="ZoneTexte 57">
              <a:extLst>
                <a:ext uri="{FF2B5EF4-FFF2-40B4-BE49-F238E27FC236}">
                  <a16:creationId xmlns:a16="http://schemas.microsoft.com/office/drawing/2014/main" id="{DBF5CFD4-3BFE-4920-82A7-E262E2B1CA58}"/>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Un nouveau tournant technologique</a:t>
              </a:r>
            </a:p>
          </p:txBody>
        </p:sp>
      </p:grpSp>
      <p:grpSp>
        <p:nvGrpSpPr>
          <p:cNvPr id="59" name="Groupe 58">
            <a:extLst>
              <a:ext uri="{FF2B5EF4-FFF2-40B4-BE49-F238E27FC236}">
                <a16:creationId xmlns:a16="http://schemas.microsoft.com/office/drawing/2014/main" id="{E8E5BBCF-107B-4CEC-9F41-81DC1FD1D663}"/>
              </a:ext>
            </a:extLst>
          </p:cNvPr>
          <p:cNvGrpSpPr/>
          <p:nvPr/>
        </p:nvGrpSpPr>
        <p:grpSpPr>
          <a:xfrm>
            <a:off x="3612583" y="6903880"/>
            <a:ext cx="3380981" cy="133740"/>
            <a:chOff x="305195" y="8125846"/>
            <a:chExt cx="3380981" cy="133740"/>
          </a:xfrm>
        </p:grpSpPr>
        <p:pic>
          <p:nvPicPr>
            <p:cNvPr id="60" name="Image 59">
              <a:extLst>
                <a:ext uri="{FF2B5EF4-FFF2-40B4-BE49-F238E27FC236}">
                  <a16:creationId xmlns:a16="http://schemas.microsoft.com/office/drawing/2014/main" id="{F32ED9EE-D0CE-4D32-8609-D6FC396832C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5195" y="8125846"/>
              <a:ext cx="104625" cy="121500"/>
            </a:xfrm>
            <a:prstGeom prst="rect">
              <a:avLst/>
            </a:prstGeom>
          </p:spPr>
        </p:pic>
        <p:sp>
          <p:nvSpPr>
            <p:cNvPr id="61" name="ZoneTexte 60">
              <a:extLst>
                <a:ext uri="{FF2B5EF4-FFF2-40B4-BE49-F238E27FC236}">
                  <a16:creationId xmlns:a16="http://schemas.microsoft.com/office/drawing/2014/main" id="{F2908ECE-8560-431B-B033-74C57E7DEF22}"/>
                </a:ext>
              </a:extLst>
            </p:cNvPr>
            <p:cNvSpPr txBox="1"/>
            <p:nvPr/>
          </p:nvSpPr>
          <p:spPr>
            <a:xfrm>
              <a:off x="449212" y="8125846"/>
              <a:ext cx="3236964" cy="133740"/>
            </a:xfrm>
            <a:prstGeom prst="rect">
              <a:avLst/>
            </a:prstGeom>
            <a:noFill/>
          </p:spPr>
          <p:txBody>
            <a:bodyPr wrap="square" lIns="0" tIns="0" rIns="0" bIns="0" rtlCol="0">
              <a:noAutofit/>
            </a:bodyPr>
            <a:lstStyle/>
            <a:p>
              <a:r>
                <a:rPr lang="fr-FR" sz="800" b="1" dirty="0">
                  <a:solidFill>
                    <a:srgbClr val="195050"/>
                  </a:solidFill>
                </a:rPr>
                <a:t>Opportunités liées à l’introduction de l’IAG</a:t>
              </a:r>
            </a:p>
          </p:txBody>
        </p:sp>
      </p:grpSp>
      <p:sp>
        <p:nvSpPr>
          <p:cNvPr id="62" name="ZoneTexte 61">
            <a:extLst>
              <a:ext uri="{FF2B5EF4-FFF2-40B4-BE49-F238E27FC236}">
                <a16:creationId xmlns:a16="http://schemas.microsoft.com/office/drawing/2014/main" id="{96D536DF-9166-44EC-A652-51D5EDD184FA}"/>
              </a:ext>
            </a:extLst>
          </p:cNvPr>
          <p:cNvSpPr txBox="1"/>
          <p:nvPr/>
        </p:nvSpPr>
        <p:spPr>
          <a:xfrm>
            <a:off x="3612583" y="6355564"/>
            <a:ext cx="3635378" cy="442035"/>
          </a:xfrm>
          <a:prstGeom prst="rect">
            <a:avLst/>
          </a:prstGeom>
          <a:solidFill>
            <a:schemeClr val="bg1"/>
          </a:solidFill>
        </p:spPr>
        <p:txBody>
          <a:bodyPr wrap="square" lIns="0" tIns="36000" rIns="0" bIns="36000" rtlCol="0">
            <a:spAutoFit/>
          </a:bodyPr>
          <a:lstStyle/>
          <a:p>
            <a:pPr algn="just">
              <a:buClr>
                <a:srgbClr val="908271"/>
              </a:buClr>
            </a:pPr>
            <a:r>
              <a:rPr lang="fr-FR" sz="800" dirty="0"/>
              <a:t>Dans ce contexte, les questions liées à l’appropriation des outils, à l’hétérogénéité des usages selon les zones géographiques, et à la montée en compétences des équipes deviennent des enjeux stratégiques</a:t>
            </a:r>
            <a:endParaRPr lang="fr-FR" sz="8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85693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60E2E-3902-BE6D-AF41-018198B8CBA7}"/>
            </a:ext>
          </a:extLst>
        </p:cNvPr>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6C00E57F-D802-FC2C-43B4-FDF3EC98B2B1}"/>
              </a:ext>
            </a:extLst>
          </p:cNvPr>
          <p:cNvSpPr txBox="1">
            <a:spLocks/>
          </p:cNvSpPr>
          <p:nvPr/>
        </p:nvSpPr>
        <p:spPr>
          <a:xfrm>
            <a:off x="305547" y="1334613"/>
            <a:ext cx="3275854"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L’ÉVOLUTION DU MÉTIER</a:t>
            </a:r>
          </a:p>
        </p:txBody>
      </p:sp>
      <p:sp>
        <p:nvSpPr>
          <p:cNvPr id="57" name="ZoneTexte 56">
            <a:extLst>
              <a:ext uri="{FF2B5EF4-FFF2-40B4-BE49-F238E27FC236}">
                <a16:creationId xmlns:a16="http://schemas.microsoft.com/office/drawing/2014/main" id="{7776EF1E-B9C2-DE01-67DE-9CADC9BC1A8B}"/>
              </a:ext>
            </a:extLst>
          </p:cNvPr>
          <p:cNvSpPr txBox="1"/>
          <p:nvPr/>
        </p:nvSpPr>
        <p:spPr>
          <a:xfrm>
            <a:off x="297383" y="1677414"/>
            <a:ext cx="3284018" cy="4501232"/>
          </a:xfrm>
          <a:prstGeom prst="rect">
            <a:avLst/>
          </a:prstGeom>
          <a:noFill/>
        </p:spPr>
        <p:txBody>
          <a:bodyPr wrap="square" lIns="0" tIns="0" rIns="0" bIns="0" rtlCol="0">
            <a:spAutoFit/>
          </a:bodyPr>
          <a:lstStyle/>
          <a:p>
            <a:pPr algn="just"/>
            <a:r>
              <a:rPr lang="fr-FR" sz="900" b="1" dirty="0">
                <a:solidFill>
                  <a:srgbClr val="195050"/>
                </a:solidFill>
              </a:rPr>
              <a:t>Revue de cas d’usage</a:t>
            </a:r>
          </a:p>
          <a:p>
            <a:pPr marL="90488" indent="-90488" algn="just">
              <a:buClr>
                <a:srgbClr val="908271"/>
              </a:buClr>
              <a:buFont typeface="Arial" panose="020B0604020202020204" pitchFamily="34" charset="0"/>
              <a:buChar char="•"/>
            </a:pPr>
            <a:r>
              <a:rPr lang="fr-FR" sz="800" dirty="0">
                <a:hlinkClick r:id="rId4">
                  <a:extLst>
                    <a:ext uri="{A12FA001-AC4F-418D-AE19-62706E023703}">
                      <ahyp:hlinkClr xmlns:ahyp="http://schemas.microsoft.com/office/drawing/2018/hyperlinkcolor" val="tx"/>
                    </a:ext>
                  </a:extLst>
                </a:hlinkClick>
              </a:rPr>
              <a:t>Recrutement</a:t>
            </a:r>
            <a:r>
              <a:rPr lang="fr-FR" sz="800" dirty="0"/>
              <a:t> : annonce et tri de </a:t>
            </a:r>
            <a:r>
              <a:rPr lang="fr-FR" sz="800"/>
              <a:t>CV : rédaction </a:t>
            </a:r>
            <a:r>
              <a:rPr lang="fr-FR" sz="800" dirty="0"/>
              <a:t>automatisée d’annonces dans le respect de la marque employeur; préqualification des candidatures.</a:t>
            </a:r>
          </a:p>
          <a:p>
            <a:pPr marL="90488" indent="-90488" algn="just">
              <a:buClr>
                <a:srgbClr val="908271"/>
              </a:buClr>
              <a:buFont typeface="Arial" panose="020B0604020202020204" pitchFamily="34" charset="0"/>
              <a:buChar char="•"/>
            </a:pPr>
            <a:r>
              <a:rPr lang="fr-FR" sz="800" dirty="0">
                <a:hlinkClick r:id="rId5">
                  <a:extLst>
                    <a:ext uri="{A12FA001-AC4F-418D-AE19-62706E023703}">
                      <ahyp:hlinkClr xmlns:ahyp="http://schemas.microsoft.com/office/drawing/2018/hyperlinkcolor" val="tx"/>
                    </a:ext>
                  </a:extLst>
                </a:hlinkClick>
              </a:rPr>
              <a:t>Formation</a:t>
            </a:r>
            <a:r>
              <a:rPr lang="fr-FR" sz="800" dirty="0"/>
              <a:t> : micromodules et vidéos : création de micro-contenus pédagogiques (quiz, fiches pratiques, études de cas, vidéos) adaptés aux besoins des collaborateurs. Ces contenus peuvent être produits en plusieurs langues.</a:t>
            </a:r>
          </a:p>
          <a:p>
            <a:pPr marL="90488" indent="-90488" algn="just">
              <a:buClr>
                <a:srgbClr val="908271"/>
              </a:buClr>
              <a:buFont typeface="Arial" panose="020B0604020202020204" pitchFamily="34" charset="0"/>
              <a:buChar char="•"/>
            </a:pPr>
            <a:r>
              <a:rPr lang="fr-FR" sz="800" dirty="0">
                <a:hlinkClick r:id="rId6">
                  <a:extLst>
                    <a:ext uri="{A12FA001-AC4F-418D-AE19-62706E023703}">
                      <ahyp:hlinkClr xmlns:ahyp="http://schemas.microsoft.com/office/drawing/2018/hyperlinkcolor" val="tx"/>
                    </a:ext>
                  </a:extLst>
                </a:hlinkClick>
              </a:rPr>
              <a:t>Gestion RH </a:t>
            </a:r>
            <a:r>
              <a:rPr lang="fr-FR" sz="800" dirty="0"/>
              <a:t>: assistant interne : </a:t>
            </a:r>
            <a:r>
              <a:rPr lang="fr-FR" sz="800" dirty="0" err="1"/>
              <a:t>Chatbot</a:t>
            </a:r>
            <a:r>
              <a:rPr lang="fr-FR" sz="800" dirty="0"/>
              <a:t> génératif formé sur les politiques internes, conventions collectives et accords d’entreprise. Il répond aux questions des salariés et des managers (paie, congés, règlement intérieur)</a:t>
            </a:r>
          </a:p>
          <a:p>
            <a:pPr marL="90488" indent="-90488" algn="just">
              <a:buClr>
                <a:srgbClr val="908271"/>
              </a:buClr>
              <a:buFont typeface="Arial" panose="020B0604020202020204" pitchFamily="34" charset="0"/>
              <a:buChar char="•"/>
            </a:pPr>
            <a:r>
              <a:rPr lang="fr-FR" sz="800" dirty="0">
                <a:hlinkClick r:id="rId7">
                  <a:extLst>
                    <a:ext uri="{A12FA001-AC4F-418D-AE19-62706E023703}">
                      <ahyp:hlinkClr xmlns:ahyp="http://schemas.microsoft.com/office/drawing/2018/hyperlinkcolor" val="tx"/>
                    </a:ext>
                  </a:extLst>
                </a:hlinkClick>
              </a:rPr>
              <a:t>Management</a:t>
            </a:r>
            <a:r>
              <a:rPr lang="fr-FR" sz="800" dirty="0"/>
              <a:t> : analyse des performances individuelles, suivi des objectifs, génération de feedbacks constructifs et recommandations de plans de développement personnalisés.</a:t>
            </a:r>
            <a:endParaRPr lang="fr-FR" sz="900" b="1" dirty="0"/>
          </a:p>
          <a:p>
            <a:pPr algn="just"/>
            <a:endParaRPr lang="fr-FR" sz="900" b="1" dirty="0">
              <a:solidFill>
                <a:srgbClr val="80D33A"/>
              </a:solidFill>
            </a:endParaRPr>
          </a:p>
          <a:p>
            <a:pPr algn="just"/>
            <a:r>
              <a:rPr lang="fr-FR" sz="900" b="1" dirty="0">
                <a:solidFill>
                  <a:srgbClr val="195050"/>
                </a:solidFill>
              </a:rPr>
              <a:t>Principaux changements au niveau des activités :</a:t>
            </a:r>
          </a:p>
          <a:p>
            <a:pPr marL="88900" lvl="1" indent="-88900" algn="just">
              <a:spcBef>
                <a:spcPts val="300"/>
              </a:spcBef>
              <a:buClr>
                <a:srgbClr val="908271"/>
              </a:buClr>
              <a:buFont typeface="Arial" panose="020B0604020202020204" pitchFamily="34" charset="0"/>
              <a:buChar char="•"/>
            </a:pPr>
            <a:r>
              <a:rPr lang="fr-FR" sz="800" dirty="0"/>
              <a:t>Automatisation forte de livrables (courriers, notes, annonces de recrutement, supports) gain de temps sur la production, mais impose une relecture systématique. </a:t>
            </a:r>
          </a:p>
          <a:p>
            <a:pPr marL="88900" lvl="1" indent="-88900" algn="just">
              <a:spcBef>
                <a:spcPts val="300"/>
              </a:spcBef>
              <a:buClr>
                <a:srgbClr val="908271"/>
              </a:buClr>
              <a:buFont typeface="Arial" panose="020B0604020202020204" pitchFamily="34" charset="0"/>
              <a:buChar char="•"/>
            </a:pPr>
            <a:r>
              <a:rPr lang="fr-FR" sz="800" dirty="0"/>
              <a:t>Veille sociale/juridique et “</a:t>
            </a:r>
            <a:r>
              <a:rPr lang="fr-FR" sz="800" dirty="0" err="1"/>
              <a:t>knowledge</a:t>
            </a:r>
            <a:r>
              <a:rPr lang="fr-FR" sz="800" dirty="0"/>
              <a:t> </a:t>
            </a:r>
            <a:r>
              <a:rPr lang="fr-FR" sz="800" dirty="0" err="1"/>
              <a:t>work</a:t>
            </a:r>
            <a:r>
              <a:rPr lang="fr-FR" sz="800" dirty="0"/>
              <a:t>” augmentés : synthèses plus rapides, mais exigence accrue de qualification des sources et de contextualisation. </a:t>
            </a:r>
          </a:p>
          <a:p>
            <a:pPr marL="88900" lvl="1" indent="-88900" algn="just">
              <a:spcBef>
                <a:spcPts val="300"/>
              </a:spcBef>
              <a:buClr>
                <a:srgbClr val="908271"/>
              </a:buClr>
              <a:buFont typeface="Arial" panose="020B0604020202020204" pitchFamily="34" charset="0"/>
              <a:buChar char="•"/>
            </a:pPr>
            <a:r>
              <a:rPr lang="fr-FR" sz="800" dirty="0"/>
              <a:t>Reporting et pilotage RH basculent vers le data-</a:t>
            </a:r>
            <a:r>
              <a:rPr lang="fr-FR" sz="800" dirty="0" err="1"/>
              <a:t>driven</a:t>
            </a:r>
            <a:r>
              <a:rPr lang="fr-FR" sz="800" dirty="0"/>
              <a:t> (tableaux de bord, tendances turnover/absentéisme) avec des analyses prédictives sur le turnover, l'absentéisme ou les besoins futurs en compétences (GEPP). L’activité se déplace vers l’interprétation et l’arbitrage. </a:t>
            </a:r>
          </a:p>
          <a:p>
            <a:pPr marL="88900" lvl="1" indent="-88900" algn="just">
              <a:spcBef>
                <a:spcPts val="300"/>
              </a:spcBef>
              <a:buClr>
                <a:srgbClr val="908271"/>
              </a:buClr>
              <a:buFont typeface="Arial" panose="020B0604020202020204" pitchFamily="34" charset="0"/>
              <a:buChar char="•"/>
            </a:pPr>
            <a:r>
              <a:rPr lang="fr-FR" sz="800" dirty="0"/>
              <a:t>Recrutement transformé : rédaction d’annonces et préqualification accélérées, mais risque de biais : nécessité d’une validation humaine renforcée. </a:t>
            </a:r>
          </a:p>
          <a:p>
            <a:pPr marL="88900" lvl="1" indent="-88900" algn="just">
              <a:spcBef>
                <a:spcPts val="300"/>
              </a:spcBef>
              <a:buClr>
                <a:srgbClr val="908271"/>
              </a:buClr>
              <a:buFont typeface="Arial" panose="020B0604020202020204" pitchFamily="34" charset="0"/>
              <a:buChar char="•"/>
            </a:pPr>
            <a:r>
              <a:rPr lang="fr-FR" sz="800" dirty="0"/>
              <a:t>GEPP/compétences : cartographies, écarts et recommandations de parcours deviennent plus “outillées”, ce qui accroît les attentes sur la cohérence méthodologique. </a:t>
            </a:r>
          </a:p>
          <a:p>
            <a:pPr lvl="0" algn="just">
              <a:spcBef>
                <a:spcPts val="600"/>
              </a:spcBef>
            </a:pPr>
            <a:endParaRPr lang="fr-FR" sz="800" dirty="0"/>
          </a:p>
        </p:txBody>
      </p:sp>
      <p:sp>
        <p:nvSpPr>
          <p:cNvPr id="27" name="Titre 1">
            <a:extLst>
              <a:ext uri="{FF2B5EF4-FFF2-40B4-BE49-F238E27FC236}">
                <a16:creationId xmlns:a16="http://schemas.microsoft.com/office/drawing/2014/main" id="{04824FD1-1491-3EAC-F0BB-C448F7ACF3F5}"/>
              </a:ext>
            </a:extLst>
          </p:cNvPr>
          <p:cNvSpPr txBox="1">
            <a:spLocks/>
          </p:cNvSpPr>
          <p:nvPr/>
        </p:nvSpPr>
        <p:spPr>
          <a:xfrm>
            <a:off x="305547" y="729941"/>
            <a:ext cx="6943725" cy="536088"/>
          </a:xfrm>
          <a:prstGeom prst="rect">
            <a:avLst/>
          </a:prstGeom>
          <a:solidFill>
            <a:srgbClr val="08436F"/>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sz="1600" b="1" dirty="0"/>
              <a:t>L’IMPACT DE L’IAG </a:t>
            </a:r>
            <a:r>
              <a:rPr lang="fr-FR" sz="1600" dirty="0"/>
              <a:t>: DRH</a:t>
            </a:r>
          </a:p>
        </p:txBody>
      </p:sp>
      <p:grpSp>
        <p:nvGrpSpPr>
          <p:cNvPr id="66" name="Groupe 65">
            <a:extLst>
              <a:ext uri="{FF2B5EF4-FFF2-40B4-BE49-F238E27FC236}">
                <a16:creationId xmlns:a16="http://schemas.microsoft.com/office/drawing/2014/main" id="{0BA24E56-B9FC-91D0-B1F8-817CC67D84E8}"/>
              </a:ext>
            </a:extLst>
          </p:cNvPr>
          <p:cNvGrpSpPr/>
          <p:nvPr/>
        </p:nvGrpSpPr>
        <p:grpSpPr>
          <a:xfrm>
            <a:off x="292100" y="7619786"/>
            <a:ext cx="5453176" cy="499384"/>
            <a:chOff x="-1" y="6249284"/>
            <a:chExt cx="5453176" cy="499388"/>
          </a:xfrm>
        </p:grpSpPr>
        <p:sp>
          <p:nvSpPr>
            <p:cNvPr id="251" name="Rounded Rectangle 74">
              <a:extLst>
                <a:ext uri="{FF2B5EF4-FFF2-40B4-BE49-F238E27FC236}">
                  <a16:creationId xmlns:a16="http://schemas.microsoft.com/office/drawing/2014/main" id="{B4D01474-8D61-C9C0-51E5-C6FB6E56E7D3}"/>
                </a:ext>
              </a:extLst>
            </p:cNvPr>
            <p:cNvSpPr/>
            <p:nvPr/>
          </p:nvSpPr>
          <p:spPr>
            <a:xfrm rot="5400000">
              <a:off x="2476893" y="3772390"/>
              <a:ext cx="499388" cy="5453176"/>
            </a:xfrm>
            <a:prstGeom prst="round2SameRect">
              <a:avLst>
                <a:gd name="adj1" fmla="val 50000"/>
                <a:gd name="adj2" fmla="val 0"/>
              </a:avLst>
            </a:prstGeom>
            <a:solidFill>
              <a:srgbClr val="B6A2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53" name="Zoom_in" descr="{&quot;Key&quot;:&quot;POWER_USER_SHAPE_ICON&quot;,&quot;Value&quot;:&quot;POWER_USER_SHAPE_ICON_STYLE_1&quot;}">
              <a:extLst>
                <a:ext uri="{FF2B5EF4-FFF2-40B4-BE49-F238E27FC236}">
                  <a16:creationId xmlns:a16="http://schemas.microsoft.com/office/drawing/2014/main" id="{5569E131-6047-7046-23D8-B309B05893E2}"/>
                </a:ext>
              </a:extLst>
            </p:cNvPr>
            <p:cNvGrpSpPr>
              <a:grpSpLocks noChangeAspect="1"/>
            </p:cNvGrpSpPr>
            <p:nvPr>
              <p:custDataLst>
                <p:tags r:id="rId1"/>
              </p:custDataLst>
            </p:nvPr>
          </p:nvGrpSpPr>
          <p:grpSpPr bwMode="auto">
            <a:xfrm flipH="1">
              <a:off x="5059551" y="6329013"/>
              <a:ext cx="285651" cy="285317"/>
              <a:chOff x="2478" y="795"/>
              <a:chExt cx="2565" cy="2562"/>
            </a:xfrm>
            <a:solidFill>
              <a:schemeClr val="dk1"/>
            </a:solidFill>
          </p:grpSpPr>
          <p:sp>
            <p:nvSpPr>
              <p:cNvPr id="254" name="Freeform 321">
                <a:extLst>
                  <a:ext uri="{FF2B5EF4-FFF2-40B4-BE49-F238E27FC236}">
                    <a16:creationId xmlns:a16="http://schemas.microsoft.com/office/drawing/2014/main" id="{AE416B7F-C212-AC3D-EAED-51FD87D844E8}"/>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5" name="Freeform 322">
                <a:extLst>
                  <a:ext uri="{FF2B5EF4-FFF2-40B4-BE49-F238E27FC236}">
                    <a16:creationId xmlns:a16="http://schemas.microsoft.com/office/drawing/2014/main" id="{0A93BF1E-53A3-0F27-AE10-DF8E28F37815}"/>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4" name="ZoneTexte 63">
              <a:hlinkClick r:id="rId8"/>
              <a:extLst>
                <a:ext uri="{FF2B5EF4-FFF2-40B4-BE49-F238E27FC236}">
                  <a16:creationId xmlns:a16="http://schemas.microsoft.com/office/drawing/2014/main" id="{11573E08-2AB8-1B66-F771-842C61AEC497}"/>
                </a:ext>
              </a:extLst>
            </p:cNvPr>
            <p:cNvSpPr txBox="1"/>
            <p:nvPr/>
          </p:nvSpPr>
          <p:spPr>
            <a:xfrm>
              <a:off x="113103" y="6286222"/>
              <a:ext cx="4937963" cy="443202"/>
            </a:xfrm>
            <a:prstGeom prst="rect">
              <a:avLst/>
            </a:prstGeom>
            <a:noFill/>
          </p:spPr>
          <p:txBody>
            <a:bodyPr wrap="square" lIns="0" tIns="0" rIns="0" bIns="0">
              <a:spAutoFit/>
            </a:bodyPr>
            <a:lstStyle/>
            <a:p>
              <a:pPr marL="0" lvl="1" indent="0">
                <a:lnSpc>
                  <a:spcPct val="90000"/>
                </a:lnSpc>
                <a:buClr>
                  <a:srgbClr val="908271"/>
                </a:buClr>
                <a:buFont typeface="Arial" panose="020B0604020202020204" pitchFamily="34" charset="0"/>
                <a:buNone/>
              </a:pPr>
              <a:r>
                <a:rPr lang="fr-FR" sz="800" b="1" dirty="0">
                  <a:solidFill>
                    <a:schemeClr val="bg1"/>
                  </a:solidFill>
                </a:rPr>
                <a:t>Pour en savoir plus : un fichier met en évidence les tâches ou sous-activités pouvant être partiellement automatisées (ex. rédaction, synthèse, </a:t>
              </a:r>
              <a:r>
                <a:rPr lang="fr-FR" sz="800" b="1" dirty="0" err="1">
                  <a:solidFill>
                    <a:schemeClr val="bg1"/>
                  </a:solidFill>
                </a:rPr>
                <a:t>reporting</a:t>
              </a:r>
              <a:r>
                <a:rPr lang="fr-FR" sz="800" b="1" dirty="0">
                  <a:solidFill>
                    <a:schemeClr val="bg1"/>
                  </a:solidFill>
                </a:rPr>
                <a:t>), tout en soulignant les compétences dont la valeur repose davantage sur l’analyse, l’arbitrage, la relation humaine ou la responsabilité décisionnelle.</a:t>
              </a:r>
            </a:p>
          </p:txBody>
        </p:sp>
      </p:grpSp>
      <p:sp>
        <p:nvSpPr>
          <p:cNvPr id="67" name="ZoneTexte 66">
            <a:extLst>
              <a:ext uri="{FF2B5EF4-FFF2-40B4-BE49-F238E27FC236}">
                <a16:creationId xmlns:a16="http://schemas.microsoft.com/office/drawing/2014/main" id="{AD268E32-06F5-C09A-FC87-F7DF0664FD2C}"/>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3</a:t>
            </a:r>
            <a:endParaRPr lang="fr-FR" dirty="0">
              <a:solidFill>
                <a:schemeClr val="bg1"/>
              </a:solidFill>
            </a:endParaRPr>
          </a:p>
        </p:txBody>
      </p:sp>
      <p:sp>
        <p:nvSpPr>
          <p:cNvPr id="43" name="Espace réservé du texte 4">
            <a:extLst>
              <a:ext uri="{FF2B5EF4-FFF2-40B4-BE49-F238E27FC236}">
                <a16:creationId xmlns:a16="http://schemas.microsoft.com/office/drawing/2014/main" id="{C6D74BA3-FA72-4F5A-AEC3-D4CE9BF9F5D8}"/>
              </a:ext>
            </a:extLst>
          </p:cNvPr>
          <p:cNvSpPr txBox="1">
            <a:spLocks/>
          </p:cNvSpPr>
          <p:nvPr/>
        </p:nvSpPr>
        <p:spPr>
          <a:xfrm>
            <a:off x="305547" y="6285581"/>
            <a:ext cx="3275854"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TRANSFORMATION DU MANAGEMENT</a:t>
            </a:r>
          </a:p>
        </p:txBody>
      </p:sp>
      <p:cxnSp>
        <p:nvCxnSpPr>
          <p:cNvPr id="45" name="Connecteur droit 44">
            <a:extLst>
              <a:ext uri="{FF2B5EF4-FFF2-40B4-BE49-F238E27FC236}">
                <a16:creationId xmlns:a16="http://schemas.microsoft.com/office/drawing/2014/main" id="{E5EA9466-AF58-4A60-B2F7-40ABDBEB826D}"/>
              </a:ext>
            </a:extLst>
          </p:cNvPr>
          <p:cNvCxnSpPr/>
          <p:nvPr/>
        </p:nvCxnSpPr>
        <p:spPr>
          <a:xfrm>
            <a:off x="292100" y="9451156"/>
            <a:ext cx="6956425" cy="0"/>
          </a:xfrm>
          <a:prstGeom prst="line">
            <a:avLst/>
          </a:prstGeom>
          <a:ln>
            <a:solidFill>
              <a:srgbClr val="AAA096"/>
            </a:solidFill>
          </a:ln>
        </p:spPr>
        <p:style>
          <a:lnRef idx="1">
            <a:schemeClr val="accent1"/>
          </a:lnRef>
          <a:fillRef idx="0">
            <a:schemeClr val="accent1"/>
          </a:fillRef>
          <a:effectRef idx="0">
            <a:schemeClr val="accent1"/>
          </a:effectRef>
          <a:fontRef idx="minor">
            <a:schemeClr val="tx1"/>
          </a:fontRef>
        </p:style>
      </p:cxnSp>
      <p:sp>
        <p:nvSpPr>
          <p:cNvPr id="46" name="ZoneTexte 45">
            <a:extLst>
              <a:ext uri="{FF2B5EF4-FFF2-40B4-BE49-F238E27FC236}">
                <a16:creationId xmlns:a16="http://schemas.microsoft.com/office/drawing/2014/main" id="{4EA16B0B-2999-4F1C-8FC7-28B269708DE0}"/>
              </a:ext>
            </a:extLst>
          </p:cNvPr>
          <p:cNvSpPr txBox="1"/>
          <p:nvPr/>
        </p:nvSpPr>
        <p:spPr>
          <a:xfrm>
            <a:off x="297383" y="6649346"/>
            <a:ext cx="6904568" cy="992579"/>
          </a:xfrm>
          <a:prstGeom prst="rect">
            <a:avLst/>
          </a:prstGeom>
          <a:noFill/>
        </p:spPr>
        <p:txBody>
          <a:bodyPr wrap="square" lIns="0" tIns="0" rIns="0" bIns="0" rtlCol="0">
            <a:spAutoFit/>
          </a:bodyPr>
          <a:lstStyle/>
          <a:p>
            <a:pPr lvl="0" algn="just">
              <a:spcBef>
                <a:spcPts val="600"/>
              </a:spcBef>
            </a:pPr>
            <a:r>
              <a:rPr lang="fr-FR" sz="800" b="1" dirty="0">
                <a:solidFill>
                  <a:srgbClr val="195050"/>
                </a:solidFill>
              </a:rPr>
              <a:t>P</a:t>
            </a:r>
            <a:r>
              <a:rPr lang="fr-FR" sz="900" b="1" dirty="0">
                <a:solidFill>
                  <a:srgbClr val="195050"/>
                </a:solidFill>
              </a:rPr>
              <a:t>osture du manager : </a:t>
            </a:r>
          </a:p>
          <a:p>
            <a:pPr marL="88900" lvl="1" indent="-88900" algn="just">
              <a:spcBef>
                <a:spcPts val="300"/>
              </a:spcBef>
              <a:buClr>
                <a:srgbClr val="908271"/>
              </a:buClr>
              <a:buFont typeface="Arial" panose="020B0604020202020204" pitchFamily="34" charset="0"/>
              <a:buChar char="•"/>
            </a:pPr>
            <a:r>
              <a:rPr lang="fr-FR" sz="800" dirty="0"/>
              <a:t>L’arrivée de l’IA accentue l’évolution du rôle des managers vers une posture de coach plutôt que de superviseur.</a:t>
            </a:r>
          </a:p>
          <a:p>
            <a:pPr marL="88900" lvl="1" indent="-88900" algn="just">
              <a:spcBef>
                <a:spcPts val="300"/>
              </a:spcBef>
              <a:buClr>
                <a:srgbClr val="908271"/>
              </a:buClr>
              <a:buFont typeface="Arial" panose="020B0604020202020204" pitchFamily="34" charset="0"/>
              <a:buChar char="•"/>
            </a:pPr>
            <a:r>
              <a:rPr lang="fr-FR" sz="800" dirty="0"/>
              <a:t>Le manager doit désormais se concentrer sur le discernement, la régulation du débat collectif et le maintien du lien humain pour éviter la "démission cognitive" ou l'isolement des collaborateurs face à leur machine.</a:t>
            </a:r>
          </a:p>
          <a:p>
            <a:pPr marL="0" lvl="1" algn="just">
              <a:spcBef>
                <a:spcPts val="300"/>
              </a:spcBef>
              <a:buClr>
                <a:srgbClr val="908271"/>
              </a:buClr>
            </a:pPr>
            <a:r>
              <a:rPr lang="fr-FR" sz="800" dirty="0"/>
              <a:t>Si l'IA automatise la production, elle rend les compétences relationnelles, l'empathie et le dialogue social plus critiques que jamais, car ces dimensions restent strictement humaines et non automatisables.</a:t>
            </a:r>
          </a:p>
          <a:p>
            <a:pPr algn="just">
              <a:spcAft>
                <a:spcPts val="300"/>
              </a:spcAft>
            </a:pPr>
            <a:endParaRPr lang="fr-FR" sz="800" dirty="0"/>
          </a:p>
        </p:txBody>
      </p:sp>
      <p:sp>
        <p:nvSpPr>
          <p:cNvPr id="17" name="ZoneTexte 16">
            <a:extLst>
              <a:ext uri="{FF2B5EF4-FFF2-40B4-BE49-F238E27FC236}">
                <a16:creationId xmlns:a16="http://schemas.microsoft.com/office/drawing/2014/main" id="{35930C3A-448F-44FF-9DB7-77557976A4D0}"/>
              </a:ext>
            </a:extLst>
          </p:cNvPr>
          <p:cNvSpPr txBox="1"/>
          <p:nvPr/>
        </p:nvSpPr>
        <p:spPr>
          <a:xfrm>
            <a:off x="3917932" y="1677414"/>
            <a:ext cx="3284018" cy="4780796"/>
          </a:xfrm>
          <a:prstGeom prst="rect">
            <a:avLst/>
          </a:prstGeom>
          <a:noFill/>
        </p:spPr>
        <p:txBody>
          <a:bodyPr wrap="square" lIns="0" tIns="0" rIns="0" bIns="0" rtlCol="0">
            <a:spAutoFit/>
          </a:bodyPr>
          <a:lstStyle/>
          <a:p>
            <a:pPr lvl="0" algn="just">
              <a:spcBef>
                <a:spcPts val="600"/>
              </a:spcBef>
            </a:pPr>
            <a:r>
              <a:rPr lang="fr-FR" sz="900" b="1" dirty="0">
                <a:solidFill>
                  <a:srgbClr val="195050"/>
                </a:solidFill>
              </a:rPr>
              <a:t>Evolution des compétences et nouveaux rôles : </a:t>
            </a:r>
          </a:p>
          <a:p>
            <a:pPr marL="0" lvl="1" algn="just">
              <a:spcBef>
                <a:spcPts val="300"/>
              </a:spcBef>
              <a:buClr>
                <a:srgbClr val="908271"/>
              </a:buClr>
            </a:pPr>
            <a:r>
              <a:rPr lang="fr-FR" sz="800" dirty="0"/>
              <a:t>Le métier de DRH exige désormais de nouvelles aptitudes cognitives et comportementales.</a:t>
            </a:r>
          </a:p>
          <a:p>
            <a:pPr marL="88900" lvl="1" indent="-88900" algn="just">
              <a:spcBef>
                <a:spcPts val="300"/>
              </a:spcBef>
              <a:buClr>
                <a:srgbClr val="908271"/>
              </a:buClr>
              <a:buFont typeface="Arial" panose="020B0604020202020204" pitchFamily="34" charset="0"/>
              <a:buChar char="•"/>
            </a:pPr>
            <a:r>
              <a:rPr lang="fr-FR" sz="800" dirty="0"/>
              <a:t>Le DRH "curateur critique" : une compétence pivot devient la capacité à rédiger des instructions efficaces (prompting) tout en exerçant un esprit critique pour vérifier, valider et contextualiser les résultats souvent probabilistes de la machine.</a:t>
            </a:r>
          </a:p>
          <a:p>
            <a:pPr marL="88900" lvl="1" indent="-88900" algn="just">
              <a:spcBef>
                <a:spcPts val="300"/>
              </a:spcBef>
              <a:buClr>
                <a:srgbClr val="908271"/>
              </a:buClr>
              <a:buFont typeface="Arial" panose="020B0604020202020204" pitchFamily="34" charset="0"/>
              <a:buChar char="•"/>
            </a:pPr>
            <a:r>
              <a:rPr lang="fr-FR" sz="800" dirty="0"/>
              <a:t>Garant de l'éthique et de la gouvernance : le DRH doit encadrer l'usage de l'IA pour éviter les biais algorithmiques, garantir la conformité RGPD et assurer la sécurité des données sensibles.</a:t>
            </a:r>
          </a:p>
          <a:p>
            <a:pPr marL="88900" lvl="1" indent="-88900" algn="just">
              <a:spcBef>
                <a:spcPts val="300"/>
              </a:spcBef>
              <a:buClr>
                <a:srgbClr val="908271"/>
              </a:buClr>
              <a:buFont typeface="Arial" panose="020B0604020202020204" pitchFamily="34" charset="0"/>
              <a:buChar char="•"/>
            </a:pPr>
            <a:r>
              <a:rPr lang="fr-FR" sz="800" dirty="0"/>
              <a:t>Accompagnateur du changement : il devient un coach pour les managers, les aidant à piloter des équipes hybrides (humain/machine) et à développer une culture de l'apprentissage continu.</a:t>
            </a:r>
          </a:p>
          <a:p>
            <a:pPr marL="88900" lvl="1" indent="-88900" algn="just">
              <a:spcBef>
                <a:spcPts val="300"/>
              </a:spcBef>
              <a:buClr>
                <a:srgbClr val="908271"/>
              </a:buClr>
              <a:buFont typeface="Arial" panose="020B0604020202020204" pitchFamily="34" charset="0"/>
              <a:buChar char="•"/>
            </a:pPr>
            <a:endParaRPr lang="fr-FR" sz="800" dirty="0"/>
          </a:p>
          <a:p>
            <a:pPr algn="just">
              <a:spcAft>
                <a:spcPts val="300"/>
              </a:spcAft>
            </a:pPr>
            <a:r>
              <a:rPr lang="fr-FR" sz="900" b="1" dirty="0">
                <a:solidFill>
                  <a:srgbClr val="195050"/>
                </a:solidFill>
              </a:rPr>
              <a:t>Accompagnateur de la transformation : </a:t>
            </a:r>
          </a:p>
          <a:p>
            <a:pPr algn="just">
              <a:spcAft>
                <a:spcPts val="300"/>
              </a:spcAft>
            </a:pPr>
            <a:r>
              <a:rPr lang="fr-FR" sz="800" dirty="0"/>
              <a:t>L’arrivée de l’Intelligence artificielle dans les entreprises concerne tous les services: elle transforme les métiers, les compétences, et les modes de travail. </a:t>
            </a:r>
          </a:p>
          <a:p>
            <a:pPr algn="just">
              <a:spcAft>
                <a:spcPts val="300"/>
              </a:spcAft>
            </a:pPr>
            <a:r>
              <a:rPr lang="fr-FR" sz="800" dirty="0"/>
              <a:t>Architecte des compétences : les DRH doivent se positionner comme acteurs stratégiques de cette transformation, non seulement « gestionnaires » des effectifs, mais aussi « architectes » des compétences et des métiers de demain. </a:t>
            </a:r>
          </a:p>
          <a:p>
            <a:pPr marL="0" lvl="1" indent="-294220" algn="just">
              <a:spcBef>
                <a:spcPts val="400"/>
              </a:spcBef>
              <a:spcAft>
                <a:spcPts val="400"/>
              </a:spcAft>
              <a:buClr>
                <a:srgbClr val="80D33A"/>
              </a:buClr>
            </a:pPr>
            <a:r>
              <a:rPr lang="fr-FR" sz="800" dirty="0"/>
              <a:t>Chef d’orchestre du changement : piloter la diffusion d’une culture IA responsable et partagée, créer un socle de compréhension commun autour de ce qu’est (et n’est pas) l’IA, accélérer la montée en compétences des collaborateurs et orchestrer la transformation des métiers autour de nouveaux usages humains-machine en formant le management.</a:t>
            </a:r>
          </a:p>
          <a:p>
            <a:pPr marL="0" lvl="1" indent="-294220" algn="just">
              <a:spcBef>
                <a:spcPts val="400"/>
              </a:spcBef>
              <a:spcAft>
                <a:spcPts val="400"/>
              </a:spcAft>
              <a:buClr>
                <a:srgbClr val="80D33A"/>
              </a:buClr>
            </a:pPr>
            <a:r>
              <a:rPr lang="fr-FR" sz="800" dirty="0"/>
              <a:t>Garant de l’éthique : l’usage de l’IA pose des questions d’éthique, de biais, de transparence, de données personnelles. Les DRH doivent veiller à ce que l’IA soit déployée de façon responsable. Cela peut passer par la documentation des traitements, la traçabilité, l’évaluation des impacts, l’information des salariés. </a:t>
            </a:r>
          </a:p>
          <a:p>
            <a:pPr marL="0" lvl="1" indent="-294220">
              <a:spcBef>
                <a:spcPts val="400"/>
              </a:spcBef>
              <a:spcAft>
                <a:spcPts val="400"/>
              </a:spcAft>
              <a:buClr>
                <a:srgbClr val="80D33A"/>
              </a:buClr>
            </a:pPr>
            <a:r>
              <a:rPr lang="fr-FR" sz="800" dirty="0"/>
              <a:t>.</a:t>
            </a:r>
          </a:p>
        </p:txBody>
      </p:sp>
      <p:pic>
        <p:nvPicPr>
          <p:cNvPr id="4" name="Image 3">
            <a:extLst>
              <a:ext uri="{FF2B5EF4-FFF2-40B4-BE49-F238E27FC236}">
                <a16:creationId xmlns:a16="http://schemas.microsoft.com/office/drawing/2014/main" id="{1F9EEA63-0AA4-4DC3-AC35-0FC5EE4B842E}"/>
              </a:ext>
            </a:extLst>
          </p:cNvPr>
          <p:cNvPicPr>
            <a:picLocks noChangeAspect="1"/>
          </p:cNvPicPr>
          <p:nvPr/>
        </p:nvPicPr>
        <p:blipFill>
          <a:blip r:embed="rId9"/>
          <a:stretch>
            <a:fillRect/>
          </a:stretch>
        </p:blipFill>
        <p:spPr>
          <a:xfrm>
            <a:off x="292101" y="8266194"/>
            <a:ext cx="6909850" cy="1065286"/>
          </a:xfrm>
          <a:prstGeom prst="rect">
            <a:avLst/>
          </a:prstGeom>
        </p:spPr>
      </p:pic>
    </p:spTree>
    <p:extLst>
      <p:ext uri="{BB962C8B-B14F-4D97-AF65-F5344CB8AC3E}">
        <p14:creationId xmlns:p14="http://schemas.microsoft.com/office/powerpoint/2010/main" val="63668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257B4-5ED0-7244-89F1-57EEBA4296F7}"/>
              </a:ext>
            </a:extLst>
          </p:cNvPr>
          <p:cNvSpPr txBox="1">
            <a:spLocks/>
          </p:cNvSpPr>
          <p:nvPr/>
        </p:nvSpPr>
        <p:spPr>
          <a:xfrm>
            <a:off x="308769" y="729941"/>
            <a:ext cx="6943725" cy="468000"/>
          </a:xfrm>
          <a:prstGeom prst="rect">
            <a:avLst/>
          </a:prstGeom>
          <a:solidFill>
            <a:srgbClr val="08436F"/>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sz="1800" b="1" dirty="0"/>
              <a:t>L’IMPACT DE L’IAG </a:t>
            </a:r>
            <a:r>
              <a:rPr lang="fr-FR" sz="1800" dirty="0"/>
              <a:t>: technicien SAV</a:t>
            </a:r>
          </a:p>
        </p:txBody>
      </p:sp>
      <p:grpSp>
        <p:nvGrpSpPr>
          <p:cNvPr id="33" name="Groupe 32"/>
          <p:cNvGrpSpPr/>
          <p:nvPr/>
        </p:nvGrpSpPr>
        <p:grpSpPr>
          <a:xfrm>
            <a:off x="7846854" y="3179673"/>
            <a:ext cx="2936384" cy="5127444"/>
            <a:chOff x="3231584" y="2741639"/>
            <a:chExt cx="2740559" cy="4459136"/>
          </a:xfrm>
        </p:grpSpPr>
        <p:sp>
          <p:nvSpPr>
            <p:cNvPr id="58" name="ZoneTexte 57"/>
            <p:cNvSpPr txBox="1"/>
            <p:nvPr/>
          </p:nvSpPr>
          <p:spPr>
            <a:xfrm>
              <a:off x="3231585" y="2745536"/>
              <a:ext cx="2740558" cy="4455239"/>
            </a:xfrm>
            <a:prstGeom prst="rect">
              <a:avLst/>
            </a:prstGeom>
            <a:solidFill>
              <a:srgbClr val="004692"/>
            </a:solidFill>
          </p:spPr>
          <p:txBody>
            <a:bodyPr wrap="square" lIns="72000" tIns="396000" rIns="144000" bIns="0" rtlCol="0" anchor="t" anchorCtr="0">
              <a:noAutofit/>
            </a:bodyPr>
            <a:lstStyle/>
            <a:p>
              <a:pPr marL="92075" indent="-92075">
                <a:spcAft>
                  <a:spcPts val="1200"/>
                </a:spcAft>
                <a:buClr>
                  <a:srgbClr val="00AAC4"/>
                </a:buClr>
                <a:buFont typeface="Arial" panose="020B0604020202020204" pitchFamily="34" charset="0"/>
                <a:buChar char="•"/>
              </a:pPr>
              <a:r>
                <a:rPr lang="fr-FR" sz="800" dirty="0">
                  <a:solidFill>
                    <a:schemeClr val="bg1"/>
                  </a:solidFill>
                </a:rPr>
                <a:t>Cette transformation inscrit la prospective dans un cadre de transformation progressive, pilotable et négociable, en lien direct avec les enjeux de compétences, d’organisation et de dialogue social.</a:t>
              </a:r>
            </a:p>
            <a:p>
              <a:pPr marL="92075" indent="-92075">
                <a:spcAft>
                  <a:spcPts val="1200"/>
                </a:spcAft>
                <a:buClr>
                  <a:srgbClr val="00AAC4"/>
                </a:buClr>
                <a:buFont typeface="Arial" panose="020B0604020202020204" pitchFamily="34" charset="0"/>
                <a:buChar char="•"/>
              </a:pPr>
              <a:r>
                <a:rPr lang="fr-FR" sz="800" dirty="0">
                  <a:solidFill>
                    <a:schemeClr val="bg1"/>
                  </a:solidFill>
                </a:rPr>
                <a:t>Plus les outils d’IA deviennent performants, plus la valeur perçue repose sur la capacité des professionnels à contextualiser et incarner les décisions, particulièrement dans les secteurs à forte dimension relationnelle. La pensée critique est au cœur de l’utilisation de l’IAG pour l’augmenter.</a:t>
              </a:r>
            </a:p>
            <a:p>
              <a:pPr marL="92075" indent="-92075">
                <a:spcAft>
                  <a:spcPts val="1200"/>
                </a:spcAft>
                <a:buClr>
                  <a:srgbClr val="00AAC4"/>
                </a:buClr>
                <a:buFont typeface="Arial" panose="020B0604020202020204" pitchFamily="34" charset="0"/>
                <a:buChar char="•"/>
              </a:pPr>
              <a:r>
                <a:rPr lang="fr-FR" sz="800" dirty="0">
                  <a:solidFill>
                    <a:schemeClr val="bg1"/>
                  </a:solidFill>
                </a:rPr>
                <a:t>Le recours à l’IA implique une mutation profonde du rapport au savoir, qui ne doit plus être laissé à l’initiative individuelle, mais devenir une responsabilité partagée au sein des structures organisationnelles.</a:t>
              </a:r>
            </a:p>
            <a:p>
              <a:pPr marL="92075" indent="-92075">
                <a:spcAft>
                  <a:spcPts val="1200"/>
                </a:spcAft>
                <a:buClr>
                  <a:srgbClr val="00AAC4"/>
                </a:buClr>
                <a:buFont typeface="Arial" panose="020B0604020202020204" pitchFamily="34" charset="0"/>
                <a:buChar char="•"/>
              </a:pPr>
              <a:r>
                <a:rPr lang="fr-FR" sz="800" dirty="0">
                  <a:solidFill>
                    <a:schemeClr val="bg1"/>
                  </a:solidFill>
                </a:rPr>
                <a:t>L’analyse permet d’identifier les compétences à renforcer ou à faire évoluer, afin d’orienter les actions de formation, d’acculturation à l’IA et d’adaptation des parcours professionnels.</a:t>
              </a:r>
            </a:p>
            <a:p>
              <a:pPr marL="92075" indent="-92075">
                <a:spcAft>
                  <a:spcPts val="1200"/>
                </a:spcAft>
                <a:buClr>
                  <a:srgbClr val="00AAC4"/>
                </a:buClr>
                <a:buFont typeface="Arial" panose="020B0604020202020204" pitchFamily="34" charset="0"/>
                <a:buChar char="•"/>
              </a:pPr>
              <a:r>
                <a:rPr lang="fr-FR" sz="800" dirty="0">
                  <a:solidFill>
                    <a:schemeClr val="bg1"/>
                  </a:solidFill>
                </a:rPr>
                <a:t>Les plans de transformation doivent se concentrer sur l'acculturation de tous, la formation et une gouvernance responsable, pour garantir une adoption durable et acceptable de l’IA au sein des organisations.</a:t>
              </a:r>
            </a:p>
            <a:p>
              <a:pPr marL="92075" indent="-92075">
                <a:spcAft>
                  <a:spcPts val="1200"/>
                </a:spcAft>
                <a:buClr>
                  <a:srgbClr val="00AAC4"/>
                </a:buClr>
                <a:buFont typeface="Arial" panose="020B0604020202020204" pitchFamily="34" charset="0"/>
                <a:buChar char="•"/>
              </a:pPr>
              <a:r>
                <a:rPr lang="fr-FR" sz="800" dirty="0">
                  <a:solidFill>
                    <a:schemeClr val="bg1"/>
                  </a:solidFill>
                </a:rPr>
                <a:t>Cette transformation devient un investissement stratégique pour l’entreprise, qui permet de créer une culture d’innovation durable, de maximiser les compétences, de sécuriser les parcours professionnels et de garantir une adoption responsable de l'IA. </a:t>
              </a:r>
            </a:p>
            <a:p>
              <a:pPr marL="92075" indent="-92075">
                <a:spcAft>
                  <a:spcPts val="1200"/>
                </a:spcAft>
                <a:buClr>
                  <a:srgbClr val="00AAC4"/>
                </a:buClr>
                <a:buFont typeface="Arial" panose="020B0604020202020204" pitchFamily="34" charset="0"/>
                <a:buChar char="•"/>
              </a:pPr>
              <a:r>
                <a:rPr lang="fr-FR" sz="800" b="1" dirty="0">
                  <a:solidFill>
                    <a:schemeClr val="bg1"/>
                  </a:solidFill>
                </a:rPr>
                <a:t>La transformation n’est pas une option :</a:t>
              </a:r>
              <a:r>
                <a:rPr lang="fr-FR" sz="800" dirty="0">
                  <a:solidFill>
                    <a:schemeClr val="bg1"/>
                  </a:solidFill>
                </a:rPr>
                <a:t> elle implique des choix structurants et présentent des risques si les organisations ne la pilotent pas.</a:t>
              </a:r>
            </a:p>
          </p:txBody>
        </p:sp>
        <p:sp>
          <p:nvSpPr>
            <p:cNvPr id="59" name="ZoneTexte 58"/>
            <p:cNvSpPr txBox="1"/>
            <p:nvPr/>
          </p:nvSpPr>
          <p:spPr>
            <a:xfrm>
              <a:off x="3231584" y="2741639"/>
              <a:ext cx="1895400" cy="199853"/>
            </a:xfrm>
            <a:prstGeom prst="rect">
              <a:avLst/>
            </a:prstGeom>
            <a:solidFill>
              <a:srgbClr val="00AAC4"/>
            </a:solidFill>
          </p:spPr>
          <p:txBody>
            <a:bodyPr wrap="square" lIns="72000" tIns="0" rIns="0" bIns="0" rtlCol="0" anchor="ctr" anchorCtr="0">
              <a:noAutofit/>
            </a:bodyPr>
            <a:lstStyle/>
            <a:p>
              <a:r>
                <a:rPr lang="fr-FR" sz="1000" b="1" dirty="0">
                  <a:solidFill>
                    <a:schemeClr val="bg1"/>
                  </a:solidFill>
                </a:rPr>
                <a:t>CE QU’IL FAUT RETENIR</a:t>
              </a:r>
            </a:p>
          </p:txBody>
        </p:sp>
      </p:grpSp>
      <p:sp>
        <p:nvSpPr>
          <p:cNvPr id="60" name="ZoneTexte 59"/>
          <p:cNvSpPr txBox="1"/>
          <p:nvPr/>
        </p:nvSpPr>
        <p:spPr>
          <a:xfrm>
            <a:off x="296862" y="8231029"/>
            <a:ext cx="2936383" cy="510903"/>
          </a:xfrm>
          <a:prstGeom prst="rect">
            <a:avLst/>
          </a:prstGeom>
          <a:noFill/>
        </p:spPr>
        <p:txBody>
          <a:bodyPr wrap="square" lIns="0" tIns="0" rIns="0" bIns="0" rtlCol="0">
            <a:noAutofit/>
          </a:bodyPr>
          <a:lstStyle/>
          <a:p>
            <a:pPr>
              <a:spcAft>
                <a:spcPts val="300"/>
              </a:spcAft>
            </a:pPr>
            <a:r>
              <a:rPr lang="fr-FR" sz="700" b="1" dirty="0">
                <a:solidFill>
                  <a:srgbClr val="08436F"/>
                </a:solidFill>
              </a:rPr>
              <a:t>SOURCES ET MÉTHODOLOGIE</a:t>
            </a:r>
          </a:p>
          <a:p>
            <a:r>
              <a:rPr lang="fr-FR" sz="600" dirty="0"/>
              <a:t>Étude menée par le cabinet Oasys Mobilisation et pilotée par l’Observatoire prospectif du commerce de septembre à décembre 2025.</a:t>
            </a:r>
          </a:p>
          <a:p>
            <a:r>
              <a:rPr lang="fr-FR" sz="600" dirty="0"/>
              <a:t>Une quinzaine d’entretiens a été réalisée.</a:t>
            </a:r>
          </a:p>
        </p:txBody>
      </p:sp>
      <p:cxnSp>
        <p:nvCxnSpPr>
          <p:cNvPr id="62" name="Connecteur droit 61"/>
          <p:cNvCxnSpPr/>
          <p:nvPr/>
        </p:nvCxnSpPr>
        <p:spPr>
          <a:xfrm>
            <a:off x="292100" y="9367336"/>
            <a:ext cx="6956425" cy="0"/>
          </a:xfrm>
          <a:prstGeom prst="line">
            <a:avLst/>
          </a:prstGeom>
          <a:ln>
            <a:solidFill>
              <a:srgbClr val="AAA096"/>
            </a:solidFill>
          </a:ln>
        </p:spPr>
        <p:style>
          <a:lnRef idx="1">
            <a:schemeClr val="accent1"/>
          </a:lnRef>
          <a:fillRef idx="0">
            <a:schemeClr val="accent1"/>
          </a:fillRef>
          <a:effectRef idx="0">
            <a:schemeClr val="accent1"/>
          </a:effectRef>
          <a:fontRef idx="minor">
            <a:schemeClr val="tx1"/>
          </a:fontRef>
        </p:style>
      </p:cxnSp>
      <p:sp>
        <p:nvSpPr>
          <p:cNvPr id="102" name="ZoneTexte 101"/>
          <p:cNvSpPr txBox="1"/>
          <p:nvPr/>
        </p:nvSpPr>
        <p:spPr>
          <a:xfrm>
            <a:off x="296862" y="8991920"/>
            <a:ext cx="2579686" cy="126000"/>
          </a:xfrm>
          <a:prstGeom prst="rect">
            <a:avLst/>
          </a:prstGeom>
          <a:solidFill>
            <a:srgbClr val="195050"/>
          </a:solidFill>
        </p:spPr>
        <p:txBody>
          <a:bodyPr wrap="square" lIns="0" tIns="0" rIns="0" bIns="0" rtlCol="0" anchor="ctr" anchorCtr="0">
            <a:noAutofit/>
          </a:bodyPr>
          <a:lstStyle/>
          <a:p>
            <a:r>
              <a:rPr lang="fr-FR" sz="700" dirty="0">
                <a:solidFill>
                  <a:schemeClr val="bg1"/>
                </a:solidFill>
              </a:rPr>
              <a:t>Retrouvez toutes les publications de l’observatoire sur</a:t>
            </a:r>
          </a:p>
        </p:txBody>
      </p:sp>
      <p:sp>
        <p:nvSpPr>
          <p:cNvPr id="103" name="ZoneTexte 102"/>
          <p:cNvSpPr txBox="1"/>
          <p:nvPr/>
        </p:nvSpPr>
        <p:spPr>
          <a:xfrm>
            <a:off x="292100" y="9141139"/>
            <a:ext cx="2640006" cy="95250"/>
          </a:xfrm>
          <a:prstGeom prst="rect">
            <a:avLst/>
          </a:prstGeom>
          <a:noFill/>
        </p:spPr>
        <p:txBody>
          <a:bodyPr wrap="square" lIns="0" tIns="0" rIns="0" bIns="0" rtlCol="0">
            <a:noAutofit/>
          </a:bodyPr>
          <a:lstStyle/>
          <a:p>
            <a:r>
              <a:rPr lang="fr-FR" sz="700" b="1" dirty="0">
                <a:solidFill>
                  <a:srgbClr val="08436F"/>
                </a:solidFill>
              </a:rPr>
              <a:t>www.lopcommerce.com/Branche/ObservatoireProspectifDuCommerce</a:t>
            </a:r>
          </a:p>
        </p:txBody>
      </p:sp>
      <p:sp>
        <p:nvSpPr>
          <p:cNvPr id="104" name="ZoneTexte 103"/>
          <p:cNvSpPr txBox="1"/>
          <p:nvPr/>
        </p:nvSpPr>
        <p:spPr>
          <a:xfrm>
            <a:off x="3167297" y="9047867"/>
            <a:ext cx="2709628" cy="253995"/>
          </a:xfrm>
          <a:prstGeom prst="rect">
            <a:avLst/>
          </a:prstGeom>
          <a:noFill/>
        </p:spPr>
        <p:txBody>
          <a:bodyPr wrap="square" lIns="0" tIns="0" rIns="0" bIns="0" rtlCol="0">
            <a:noAutofit/>
          </a:bodyPr>
          <a:lstStyle/>
          <a:p>
            <a:r>
              <a:rPr lang="fr-FR" sz="600" b="1" dirty="0"/>
              <a:t>Directeur de la publication : </a:t>
            </a:r>
            <a:r>
              <a:rPr lang="fr-FR" sz="600" dirty="0"/>
              <a:t>Philippe Huguenin-Génie </a:t>
            </a:r>
          </a:p>
          <a:p>
            <a:r>
              <a:rPr lang="fr-FR" sz="600" b="1" dirty="0"/>
              <a:t>Directeur de rédaction : </a:t>
            </a:r>
            <a:r>
              <a:rPr lang="fr-FR" sz="600" dirty="0"/>
              <a:t>Edine </a:t>
            </a:r>
            <a:r>
              <a:rPr lang="fr-FR" sz="600" dirty="0" err="1"/>
              <a:t>Gassert</a:t>
            </a:r>
            <a:endParaRPr lang="fr-FR" sz="600" dirty="0"/>
          </a:p>
          <a:p>
            <a:r>
              <a:rPr lang="fr-FR" sz="600" b="1" dirty="0"/>
              <a:t>Rédaction : </a:t>
            </a:r>
            <a:r>
              <a:rPr lang="fr-FR" sz="600" dirty="0"/>
              <a:t>Pascale Fotius, cabinet </a:t>
            </a:r>
            <a:r>
              <a:rPr lang="fr-FR" sz="600" dirty="0" err="1"/>
              <a:t>Oasys</a:t>
            </a:r>
            <a:r>
              <a:rPr lang="fr-FR" sz="600" dirty="0"/>
              <a:t> Mobilisation – Nadège </a:t>
            </a:r>
            <a:r>
              <a:rPr lang="fr-FR" sz="600" dirty="0" err="1"/>
              <a:t>Dutouya</a:t>
            </a:r>
            <a:endParaRPr lang="fr-FR" sz="600" dirty="0"/>
          </a:p>
        </p:txBody>
      </p:sp>
      <p:sp>
        <p:nvSpPr>
          <p:cNvPr id="190" name="ZoneTexte 189"/>
          <p:cNvSpPr txBox="1"/>
          <p:nvPr/>
        </p:nvSpPr>
        <p:spPr>
          <a:xfrm>
            <a:off x="1913505" y="9598810"/>
            <a:ext cx="3122908" cy="408811"/>
          </a:xfrm>
          <a:prstGeom prst="rect">
            <a:avLst/>
          </a:prstGeom>
          <a:noFill/>
        </p:spPr>
        <p:txBody>
          <a:bodyPr wrap="square" lIns="0" tIns="0" rIns="0" bIns="0" rtlCol="0" anchor="b" anchorCtr="0">
            <a:noAutofit/>
          </a:bodyPr>
          <a:lstStyle/>
          <a:p>
            <a:r>
              <a:rPr lang="fr-FR" sz="600" dirty="0"/>
              <a:t>Observatoire prospectif du commerce</a:t>
            </a:r>
          </a:p>
          <a:p>
            <a:r>
              <a:rPr lang="fr-FR" sz="600" dirty="0"/>
              <a:t>251, boulevard Pereire - 75852 Paris cedex 17</a:t>
            </a:r>
          </a:p>
          <a:p>
            <a:r>
              <a:rPr lang="fr-FR" sz="600" dirty="0"/>
              <a:t>Tél. : 01 55 37 41 51</a:t>
            </a:r>
          </a:p>
          <a:p>
            <a:r>
              <a:rPr lang="fr-FR" sz="600" dirty="0"/>
              <a:t>E-mail : observatoire@lopcommerce.com - www.lopcommerce.com</a:t>
            </a:r>
          </a:p>
        </p:txBody>
      </p:sp>
      <p:pic>
        <p:nvPicPr>
          <p:cNvPr id="3" name="Image 2" descr="Une image contenant Police, Graphique, graphisme, texte&#10;&#10;Le contenu généré par l’IA peut être incorrect.">
            <a:extLst>
              <a:ext uri="{FF2B5EF4-FFF2-40B4-BE49-F238E27FC236}">
                <a16:creationId xmlns:a16="http://schemas.microsoft.com/office/drawing/2014/main" id="{206FFE7E-55D3-7463-00BC-B0C12142EF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86816" y="9678989"/>
            <a:ext cx="1463297" cy="360000"/>
          </a:xfrm>
          <a:prstGeom prst="rect">
            <a:avLst/>
          </a:prstGeom>
        </p:spPr>
      </p:pic>
      <p:sp>
        <p:nvSpPr>
          <p:cNvPr id="13" name="ZoneTexte 12">
            <a:extLst>
              <a:ext uri="{FF2B5EF4-FFF2-40B4-BE49-F238E27FC236}">
                <a16:creationId xmlns:a16="http://schemas.microsoft.com/office/drawing/2014/main" id="{AE91FD0E-45AD-C09E-D4B2-CAF527DB2038}"/>
              </a:ext>
            </a:extLst>
          </p:cNvPr>
          <p:cNvSpPr txBox="1"/>
          <p:nvPr/>
        </p:nvSpPr>
        <p:spPr>
          <a:xfrm>
            <a:off x="-3855065" y="5579796"/>
            <a:ext cx="3380400" cy="2616101"/>
          </a:xfrm>
          <a:prstGeom prst="rect">
            <a:avLst/>
          </a:prstGeom>
          <a:noFill/>
        </p:spPr>
        <p:txBody>
          <a:bodyPr wrap="square" lIns="0" tIns="0" rIns="0" bIns="0" rtlCol="0">
            <a:spAutoFit/>
          </a:bodyPr>
          <a:lstStyle/>
          <a:p>
            <a:pPr marL="119063" indent="-119063" algn="just">
              <a:lnSpc>
                <a:spcPct val="100000"/>
              </a:lnSpc>
              <a:spcAft>
                <a:spcPts val="300"/>
              </a:spcAft>
              <a:buClr>
                <a:schemeClr val="accent6"/>
              </a:buClr>
              <a:buFont typeface="Arial" panose="020B0604020202020204" pitchFamily="34" charset="0"/>
              <a:buChar char="•"/>
            </a:pPr>
            <a:r>
              <a:rPr lang="fr-FR" sz="800" dirty="0"/>
              <a:t>Les compétences étudiées pour les Techniciens SAV ne disparaissent pas, elles évoluent vers une évolution progressive des pratiques (lecture de données, interprétation d’alertes, aide au diagnostic), plutôt qu’une rupture ou une automatisation totale des tâches.</a:t>
            </a:r>
          </a:p>
          <a:p>
            <a:pPr marL="119063" indent="-119063" algn="just">
              <a:lnSpc>
                <a:spcPct val="100000"/>
              </a:lnSpc>
              <a:spcAft>
                <a:spcPts val="300"/>
              </a:spcAft>
              <a:buClr>
                <a:schemeClr val="accent6"/>
              </a:buClr>
              <a:buFont typeface="Arial" panose="020B0604020202020204" pitchFamily="34" charset="0"/>
              <a:buChar char="•"/>
            </a:pPr>
            <a:r>
              <a:rPr lang="fr-FR" sz="800" dirty="0"/>
              <a:t>L’émergence de l’IA revalorise le jugement professionnel du technicien SAV, qui devient l’élément central de fiabilité et de sécurité du diagnostic.</a:t>
            </a:r>
          </a:p>
          <a:p>
            <a:pPr marL="119063" indent="-119063" algn="just">
              <a:lnSpc>
                <a:spcPct val="100000"/>
              </a:lnSpc>
              <a:spcAft>
                <a:spcPts val="300"/>
              </a:spcAft>
              <a:buClr>
                <a:schemeClr val="accent6"/>
              </a:buClr>
              <a:buFont typeface="Arial" panose="020B0604020202020204" pitchFamily="34" charset="0"/>
              <a:buChar char="•"/>
            </a:pPr>
            <a:r>
              <a:rPr lang="fr-FR" sz="800" dirty="0"/>
              <a:t>L’impact de l’IA est ciblé sur certains blocs de compétences, principalement ceux liés au diagnostic, à l’analyse de pannes, à l’exploitation de données et à l’usage d’outils numériques. Les compétences techniques évoluent vers un diagnostic “augmenté”, combinant recommandations issues d’outils d’IAG et validation humaine sur le terrain. Le technicien SAV n’exécute pas aveuglément : il interprète, vérifie et arbitre en fonction des conditions réelles.</a:t>
            </a:r>
          </a:p>
          <a:p>
            <a:pPr marL="119063" indent="-119063" algn="just">
              <a:lnSpc>
                <a:spcPct val="100000"/>
              </a:lnSpc>
              <a:spcAft>
                <a:spcPts val="300"/>
              </a:spcAft>
              <a:buClr>
                <a:schemeClr val="accent6"/>
              </a:buClr>
              <a:buFont typeface="Arial" panose="020B0604020202020204" pitchFamily="34" charset="0"/>
              <a:buChar char="•"/>
            </a:pPr>
            <a:r>
              <a:rPr lang="fr-FR" sz="800" dirty="0"/>
              <a:t>Certains blocs de compétences ne sont pas ou très peu impactés, notamment ceux liés : à l’intervention physique, à la sécurité, à l’application de procédures terrain.</a:t>
            </a:r>
          </a:p>
          <a:p>
            <a:pPr marL="119063" indent="-119063" algn="just">
              <a:lnSpc>
                <a:spcPct val="100000"/>
              </a:lnSpc>
              <a:spcAft>
                <a:spcPts val="300"/>
              </a:spcAft>
              <a:buClr>
                <a:schemeClr val="accent6"/>
              </a:buClr>
              <a:buFont typeface="Arial" panose="020B0604020202020204" pitchFamily="34" charset="0"/>
              <a:buChar char="•"/>
            </a:pPr>
            <a:r>
              <a:rPr lang="fr-FR" sz="800" dirty="0"/>
              <a:t>L’IA renforce rôle d’expert du Technicien SAV capable de prendre du recul, de détecter des signaux faibles et de décider quand suivre, corriger ou ignorer une recommandation.</a:t>
            </a:r>
          </a:p>
        </p:txBody>
      </p:sp>
      <p:grpSp>
        <p:nvGrpSpPr>
          <p:cNvPr id="31" name="Zoom_in" descr="{&quot;Key&quot;:&quot;POWER_USER_SHAPE_ICON&quot;,&quot;Value&quot;:&quot;POWER_USER_SHAPE_ICON_STYLE_1&quot;}">
            <a:extLst>
              <a:ext uri="{FF2B5EF4-FFF2-40B4-BE49-F238E27FC236}">
                <a16:creationId xmlns:a16="http://schemas.microsoft.com/office/drawing/2014/main" id="{39B29FBE-C894-A06C-9B70-D3F5A741A6B4}"/>
              </a:ext>
            </a:extLst>
          </p:cNvPr>
          <p:cNvGrpSpPr>
            <a:grpSpLocks noChangeAspect="1"/>
          </p:cNvGrpSpPr>
          <p:nvPr>
            <p:custDataLst>
              <p:tags r:id="rId1"/>
            </p:custDataLst>
          </p:nvPr>
        </p:nvGrpSpPr>
        <p:grpSpPr bwMode="auto">
          <a:xfrm flipH="1">
            <a:off x="3304488" y="8062983"/>
            <a:ext cx="285651" cy="285317"/>
            <a:chOff x="2478" y="795"/>
            <a:chExt cx="2565" cy="2562"/>
          </a:xfrm>
          <a:solidFill>
            <a:schemeClr val="dk1"/>
          </a:solidFill>
        </p:grpSpPr>
        <p:sp>
          <p:nvSpPr>
            <p:cNvPr id="32" name="Freeform 321">
              <a:extLst>
                <a:ext uri="{FF2B5EF4-FFF2-40B4-BE49-F238E27FC236}">
                  <a16:creationId xmlns:a16="http://schemas.microsoft.com/office/drawing/2014/main" id="{22192497-8D79-1BF6-CDAC-DF45ACB33824}"/>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322">
              <a:extLst>
                <a:ext uri="{FF2B5EF4-FFF2-40B4-BE49-F238E27FC236}">
                  <a16:creationId xmlns:a16="http://schemas.microsoft.com/office/drawing/2014/main" id="{4BEB5E67-5F5B-791E-28A7-1605735A21E7}"/>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7" name="ZoneTexte 36">
            <a:extLst>
              <a:ext uri="{FF2B5EF4-FFF2-40B4-BE49-F238E27FC236}">
                <a16:creationId xmlns:a16="http://schemas.microsoft.com/office/drawing/2014/main" id="{65E6011E-C856-4737-524A-4AAD9E845DC7}"/>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4</a:t>
            </a:r>
            <a:endParaRPr lang="fr-FR" dirty="0">
              <a:solidFill>
                <a:schemeClr val="bg1"/>
              </a:solidFill>
            </a:endParaRPr>
          </a:p>
        </p:txBody>
      </p:sp>
      <p:sp>
        <p:nvSpPr>
          <p:cNvPr id="63" name="ZoneTexte 62">
            <a:extLst>
              <a:ext uri="{FF2B5EF4-FFF2-40B4-BE49-F238E27FC236}">
                <a16:creationId xmlns:a16="http://schemas.microsoft.com/office/drawing/2014/main" id="{A2D3B277-C0D7-4029-9A94-C175E4855563}"/>
              </a:ext>
            </a:extLst>
          </p:cNvPr>
          <p:cNvSpPr txBox="1"/>
          <p:nvPr/>
        </p:nvSpPr>
        <p:spPr>
          <a:xfrm>
            <a:off x="292100" y="3224659"/>
            <a:ext cx="6960394" cy="4257576"/>
          </a:xfrm>
          <a:prstGeom prst="rect">
            <a:avLst/>
          </a:prstGeom>
          <a:noFill/>
        </p:spPr>
        <p:txBody>
          <a:bodyPr wrap="square" lIns="0" tIns="0" rIns="0" bIns="0" rtlCol="0">
            <a:spAutoFit/>
          </a:bodyPr>
          <a:lstStyle/>
          <a:p>
            <a:pPr algn="just"/>
            <a:r>
              <a:rPr lang="fr-FR" sz="900" b="1" dirty="0">
                <a:solidFill>
                  <a:srgbClr val="195050"/>
                </a:solidFill>
              </a:rPr>
              <a:t>Principaux changements au niveau des activités :</a:t>
            </a:r>
          </a:p>
          <a:p>
            <a:pPr marL="88900" lvl="1" indent="-88900" algn="just">
              <a:spcBef>
                <a:spcPts val="300"/>
              </a:spcBef>
              <a:buClr>
                <a:srgbClr val="908271"/>
              </a:buClr>
              <a:buFont typeface="Arial" panose="020B0604020202020204" pitchFamily="34" charset="0"/>
              <a:buChar char="•"/>
            </a:pPr>
            <a:r>
              <a:rPr lang="fr-FR" sz="800" dirty="0"/>
              <a:t>Gestion et analyse des réclamations clients : traitement “industrialisé” : extraction des informations, classification, priorisation → réduction du temps administratif. </a:t>
            </a:r>
          </a:p>
          <a:p>
            <a:pPr marL="88900" lvl="1" indent="-88900" algn="just">
              <a:spcBef>
                <a:spcPts val="300"/>
              </a:spcBef>
              <a:buClr>
                <a:srgbClr val="908271"/>
              </a:buClr>
              <a:buFont typeface="Arial" panose="020B0604020202020204" pitchFamily="34" charset="0"/>
              <a:buChar char="•"/>
            </a:pPr>
            <a:r>
              <a:rPr lang="fr-FR" sz="800" dirty="0"/>
              <a:t>Diagnostic technique assisté : traitement d’images/vidéos envoyés par le client, suggestion de causes probables, préconisations des étapes de diagnostic→ hausse de la vitesse de résolution, mais validation terrain indispensable selon les produits. </a:t>
            </a:r>
          </a:p>
          <a:p>
            <a:pPr marL="88900" lvl="1" indent="-88900" algn="just">
              <a:spcBef>
                <a:spcPts val="300"/>
              </a:spcBef>
              <a:buClr>
                <a:srgbClr val="908271"/>
              </a:buClr>
              <a:buFont typeface="Arial" panose="020B0604020202020204" pitchFamily="34" charset="0"/>
              <a:buChar char="•"/>
            </a:pPr>
            <a:r>
              <a:rPr lang="fr-FR" sz="800" dirty="0"/>
              <a:t>Rédaction automatisée de documents à partir de notes vocales (compte-rendu, rapports d’expertise, courriers, litiges). </a:t>
            </a:r>
          </a:p>
          <a:p>
            <a:pPr marL="88900" lvl="1" indent="-88900" algn="just">
              <a:spcBef>
                <a:spcPts val="300"/>
              </a:spcBef>
              <a:buClr>
                <a:srgbClr val="908271"/>
              </a:buClr>
              <a:buFont typeface="Arial" panose="020B0604020202020204" pitchFamily="34" charset="0"/>
              <a:buChar char="•"/>
            </a:pPr>
            <a:r>
              <a:rPr lang="fr-FR" sz="800" dirty="0"/>
              <a:t>Maintenance préventive plus prédictive : détection de signaux faibles, alertes, corrélations → pilotage qualité renforcé. </a:t>
            </a:r>
          </a:p>
          <a:p>
            <a:pPr marL="88900" lvl="1" indent="-88900" algn="just">
              <a:spcBef>
                <a:spcPts val="300"/>
              </a:spcBef>
              <a:buClr>
                <a:srgbClr val="908271"/>
              </a:buClr>
              <a:buFont typeface="Arial" panose="020B0604020202020204" pitchFamily="34" charset="0"/>
              <a:buChar char="•"/>
            </a:pPr>
            <a:r>
              <a:rPr lang="fr-FR" sz="800" dirty="0"/>
              <a:t>Optimisation logistique et pièces détachées : recommandations sur approvisionnement/transport/documentation → meilleur service, mais dépendant de la fiabilité des données. </a:t>
            </a:r>
          </a:p>
          <a:p>
            <a:pPr marL="88900" lvl="1" indent="-88900" algn="just">
              <a:spcBef>
                <a:spcPts val="300"/>
              </a:spcBef>
              <a:buClr>
                <a:srgbClr val="908271"/>
              </a:buClr>
              <a:buFont typeface="Arial" panose="020B0604020202020204" pitchFamily="34" charset="0"/>
              <a:buChar char="•"/>
            </a:pPr>
            <a:r>
              <a:rPr lang="fr-FR" sz="800" dirty="0"/>
              <a:t>Accès à la documentation en temps réel : moteur de recherche intelligent dans notices/normes/procédures → baisse du temps de recherche, hausse de l’exigence de discernement. </a:t>
            </a:r>
          </a:p>
          <a:p>
            <a:pPr lvl="0" algn="just">
              <a:spcBef>
                <a:spcPts val="600"/>
              </a:spcBef>
            </a:pPr>
            <a:r>
              <a:rPr lang="fr-FR" sz="900" b="1" dirty="0">
                <a:solidFill>
                  <a:srgbClr val="195050"/>
                </a:solidFill>
              </a:rPr>
              <a:t>Compétences émergentes : </a:t>
            </a:r>
          </a:p>
          <a:p>
            <a:pPr marL="0" lvl="1" algn="just">
              <a:spcBef>
                <a:spcPts val="300"/>
              </a:spcBef>
              <a:buClr>
                <a:srgbClr val="908271"/>
              </a:buClr>
            </a:pPr>
            <a:r>
              <a:rPr lang="fr-FR" sz="800" dirty="0"/>
              <a:t>Le technicien SAV devient un analyste terrain augmenté et un garant de la fiabilité des données. De nouvelles compétences deviennent indispensables :</a:t>
            </a:r>
          </a:p>
          <a:p>
            <a:pPr marL="88900" lvl="1" indent="-88900" algn="just">
              <a:spcBef>
                <a:spcPts val="300"/>
              </a:spcBef>
              <a:buClr>
                <a:srgbClr val="908271"/>
              </a:buClr>
              <a:buFont typeface="Arial" panose="020B0604020202020204" pitchFamily="34" charset="0"/>
              <a:buChar char="•"/>
            </a:pPr>
            <a:r>
              <a:rPr lang="fr-FR" sz="800" dirty="0"/>
              <a:t>Interaction critique avec les systèmes d'assistance IA : </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à interpréter, valider ou ajuster les recommandations IA selon le contexte réel.</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a:t>
            </a:r>
            <a:r>
              <a:rPr lang="fr-FR" sz="800" dirty="0"/>
              <a:t>à combiner le diagnostic IA et le vécu terrain (« diagnostic augmenté »).</a:t>
            </a:r>
          </a:p>
          <a:p>
            <a:pPr marL="88900" lvl="1" indent="-88900" algn="just">
              <a:spcBef>
                <a:spcPts val="300"/>
              </a:spcBef>
              <a:buClr>
                <a:srgbClr val="908271"/>
              </a:buClr>
              <a:buFont typeface="Arial" panose="020B0604020202020204" pitchFamily="34" charset="0"/>
              <a:buChar char="•"/>
            </a:pPr>
            <a:r>
              <a:rPr lang="fr-FR" sz="800" dirty="0"/>
              <a:t>Supervision et validation de données générées automatiquement :</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à valider l’exactitude de documents compilés automatiquement (rapports, audits, historiques).</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Vérification de la cohérence des données transmises aux autres services.</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Supervision des entrées automatiques issues d’applications métier ou </a:t>
            </a:r>
            <a:r>
              <a:rPr lang="fr-FR" sz="800" dirty="0"/>
              <a:t>de capteurs connectés.</a:t>
            </a:r>
          </a:p>
          <a:p>
            <a:pPr marL="88900" lvl="1" indent="-88900" algn="just">
              <a:spcBef>
                <a:spcPts val="300"/>
              </a:spcBef>
              <a:buClr>
                <a:srgbClr val="908271"/>
              </a:buClr>
              <a:buFont typeface="Arial" panose="020B0604020202020204" pitchFamily="34" charset="0"/>
              <a:buChar char="•"/>
            </a:pPr>
            <a:r>
              <a:rPr lang="fr-FR" sz="800" dirty="0"/>
              <a:t>Utilisation avancée d’outils numériques d’assistance : assistants vocaux, visuels ou de guidage, outils de planification….</a:t>
            </a:r>
          </a:p>
          <a:p>
            <a:r>
              <a:rPr lang="fr-FR" sz="800" dirty="0"/>
              <a:t>L’émergence de l’IA revalorise le jugement professionnel du technicien SAV, qui devient l’élément central de fiabilité et de sécurité du diagnostic.</a:t>
            </a:r>
          </a:p>
          <a:p>
            <a:pPr marL="0" lvl="1" algn="just">
              <a:spcBef>
                <a:spcPts val="300"/>
              </a:spcBef>
              <a:buClr>
                <a:srgbClr val="908271"/>
              </a:buClr>
            </a:pPr>
            <a:endParaRPr lang="fr-FR" sz="800" b="1" dirty="0"/>
          </a:p>
          <a:p>
            <a:pPr marL="0" lvl="1" algn="just">
              <a:spcBef>
                <a:spcPts val="300"/>
              </a:spcBef>
              <a:buClr>
                <a:srgbClr val="908271"/>
              </a:buClr>
            </a:pPr>
            <a:r>
              <a:rPr lang="fr-FR" sz="900" b="1" dirty="0">
                <a:solidFill>
                  <a:srgbClr val="195050"/>
                </a:solidFill>
              </a:rPr>
              <a:t>Risques et limites :</a:t>
            </a:r>
          </a:p>
          <a:p>
            <a:pPr marL="90488" indent="-90488">
              <a:buClr>
                <a:srgbClr val="908271"/>
              </a:buClr>
              <a:buFont typeface="Arial" panose="020B0604020202020204" pitchFamily="34" charset="0"/>
              <a:buChar char="•"/>
            </a:pPr>
            <a:r>
              <a:rPr lang="fr-FR" sz="800" dirty="0"/>
              <a:t>La "</a:t>
            </a:r>
            <a:r>
              <a:rPr lang="fr-FR" sz="800" dirty="0" err="1"/>
              <a:t>surconfiance</a:t>
            </a:r>
            <a:r>
              <a:rPr lang="fr-FR" sz="800" dirty="0"/>
              <a:t>" dans les recommandations de l'IA sans vérification.</a:t>
            </a:r>
          </a:p>
          <a:p>
            <a:pPr marL="90488" indent="-90488">
              <a:buClr>
                <a:srgbClr val="908271"/>
              </a:buClr>
              <a:buFont typeface="Arial" panose="020B0604020202020204" pitchFamily="34" charset="0"/>
              <a:buChar char="•"/>
            </a:pPr>
            <a:r>
              <a:rPr lang="fr-FR" sz="800" dirty="0"/>
              <a:t>L'érosion de l'expertise technique terrain au profit de la dépendance technologique.</a:t>
            </a:r>
          </a:p>
          <a:p>
            <a:pPr marL="90488" indent="-90488">
              <a:buClr>
                <a:srgbClr val="908271"/>
              </a:buClr>
              <a:buFont typeface="Arial" panose="020B0604020202020204" pitchFamily="34" charset="0"/>
              <a:buChar char="•"/>
            </a:pPr>
            <a:r>
              <a:rPr lang="fr-FR" sz="800" dirty="0"/>
              <a:t>Dépendance technologique accrue :  difficultés opérationnelles en cas de panne, incohérence ou indisponibilité des systèmes IA.</a:t>
            </a:r>
          </a:p>
          <a:p>
            <a:pPr marL="90488" indent="-90488">
              <a:buClr>
                <a:srgbClr val="908271"/>
              </a:buClr>
              <a:buFont typeface="Arial" panose="020B0604020202020204" pitchFamily="34" charset="0"/>
              <a:buChar char="•"/>
            </a:pPr>
            <a:r>
              <a:rPr lang="fr-FR" sz="800" dirty="0"/>
              <a:t>Tensions dans la relation client : incompréhensions liées à des décisions automatisées ou à des délais liés aux outils.</a:t>
            </a:r>
          </a:p>
          <a:p>
            <a:pPr marL="0" lvl="1" algn="just">
              <a:spcBef>
                <a:spcPts val="300"/>
              </a:spcBef>
              <a:buClr>
                <a:srgbClr val="908271"/>
              </a:buClr>
            </a:pPr>
            <a:endParaRPr lang="fr-FR" sz="800" dirty="0"/>
          </a:p>
        </p:txBody>
      </p:sp>
      <p:sp>
        <p:nvSpPr>
          <p:cNvPr id="4" name="Rectangle 3">
            <a:extLst>
              <a:ext uri="{FF2B5EF4-FFF2-40B4-BE49-F238E27FC236}">
                <a16:creationId xmlns:a16="http://schemas.microsoft.com/office/drawing/2014/main" id="{6D98EFC3-C8BF-40AF-8E08-DAEBC0F38EB3}"/>
              </a:ext>
            </a:extLst>
          </p:cNvPr>
          <p:cNvSpPr/>
          <p:nvPr/>
        </p:nvSpPr>
        <p:spPr>
          <a:xfrm>
            <a:off x="11209525" y="2024402"/>
            <a:ext cx="3778250" cy="3350917"/>
          </a:xfrm>
          <a:prstGeom prst="rect">
            <a:avLst/>
          </a:prstGeom>
        </p:spPr>
        <p:txBody>
          <a:bodyPr>
            <a:spAutoFit/>
          </a:bodyPr>
          <a:lstStyle/>
          <a:p>
            <a:pPr>
              <a:lnSpc>
                <a:spcPct val="107000"/>
              </a:lnSpc>
              <a:spcAft>
                <a:spcPts val="800"/>
              </a:spcAft>
              <a:buNone/>
            </a:pPr>
            <a:r>
              <a:rPr lang="fr-FR" sz="1400" kern="100" dirty="0">
                <a:solidFill>
                  <a:srgbClr val="004271"/>
                </a:solidFill>
                <a:ea typeface="Aptos" panose="020B0004020202020204" pitchFamily="34" charset="0"/>
                <a:cs typeface="Times New Roman" panose="02020603050405020304" pitchFamily="18" charset="0"/>
              </a:rPr>
              <a:t>L’IAG ne remplace pas le technicien SAV, mais </a:t>
            </a:r>
            <a:r>
              <a:rPr lang="fr-FR" sz="1400" b="1" kern="100" dirty="0">
                <a:solidFill>
                  <a:srgbClr val="004271"/>
                </a:solidFill>
                <a:ea typeface="Aptos" panose="020B0004020202020204" pitchFamily="34" charset="0"/>
                <a:cs typeface="Times New Roman" panose="02020603050405020304" pitchFamily="18" charset="0"/>
              </a:rPr>
              <a:t>renforce ses capacités</a:t>
            </a:r>
            <a:r>
              <a:rPr lang="fr-FR" sz="1400" kern="100" dirty="0">
                <a:solidFill>
                  <a:srgbClr val="004271"/>
                </a:solidFill>
                <a:ea typeface="Aptos" panose="020B0004020202020204" pitchFamily="34" charset="0"/>
                <a:cs typeface="Times New Roman" panose="02020603050405020304" pitchFamily="18" charset="0"/>
              </a:rPr>
              <a:t> sur trois axes :</a:t>
            </a:r>
          </a:p>
          <a:p>
            <a:pPr>
              <a:lnSpc>
                <a:spcPct val="107000"/>
              </a:lnSpc>
              <a:spcAft>
                <a:spcPts val="800"/>
              </a:spcAft>
              <a:buNone/>
            </a:pPr>
            <a:endParaRPr lang="fr-FR" sz="600" kern="100" dirty="0">
              <a:solidFill>
                <a:srgbClr val="004271"/>
              </a:solidFill>
              <a:ea typeface="Aptos" panose="020B0004020202020204" pitchFamily="34" charset="0"/>
              <a:cs typeface="Times New Roman" panose="02020603050405020304" pitchFamily="18" charset="0"/>
            </a:endParaRPr>
          </a:p>
          <a:p>
            <a:pPr marL="360363" lvl="0">
              <a:lnSpc>
                <a:spcPct val="107000"/>
              </a:lnSpc>
              <a:spcAft>
                <a:spcPts val="800"/>
              </a:spcAft>
            </a:pPr>
            <a:r>
              <a:rPr lang="fr-FR" sz="1400" b="1" kern="100" dirty="0">
                <a:solidFill>
                  <a:srgbClr val="004271"/>
                </a:solidFill>
                <a:ea typeface="Aptos" panose="020B0004020202020204" pitchFamily="34" charset="0"/>
                <a:cs typeface="Times New Roman" panose="02020603050405020304" pitchFamily="18" charset="0"/>
              </a:rPr>
              <a:t>Accélération du traitement</a:t>
            </a:r>
            <a:r>
              <a:rPr lang="fr-FR" sz="1400" kern="100" dirty="0">
                <a:solidFill>
                  <a:srgbClr val="004271"/>
                </a:solidFill>
                <a:ea typeface="Aptos" panose="020B0004020202020204" pitchFamily="34" charset="0"/>
                <a:cs typeface="Times New Roman" panose="02020603050405020304" pitchFamily="18" charset="0"/>
              </a:rPr>
              <a:t> des dossiers (automatisation des tâches répétitives).</a:t>
            </a:r>
          </a:p>
          <a:p>
            <a:pPr marL="360363" lvl="0">
              <a:lnSpc>
                <a:spcPct val="107000"/>
              </a:lnSpc>
              <a:spcAft>
                <a:spcPts val="800"/>
              </a:spcAft>
            </a:pPr>
            <a:r>
              <a:rPr lang="fr-FR" sz="1400" b="1" kern="100" dirty="0">
                <a:solidFill>
                  <a:srgbClr val="004271"/>
                </a:solidFill>
                <a:ea typeface="Aptos" panose="020B0004020202020204" pitchFamily="34" charset="0"/>
                <a:cs typeface="Times New Roman" panose="02020603050405020304" pitchFamily="18" charset="0"/>
              </a:rPr>
              <a:t>Amélioration de la précision</a:t>
            </a:r>
            <a:r>
              <a:rPr lang="fr-FR" sz="1400" kern="100" dirty="0">
                <a:solidFill>
                  <a:srgbClr val="004271"/>
                </a:solidFill>
                <a:ea typeface="Aptos" panose="020B0004020202020204" pitchFamily="34" charset="0"/>
                <a:cs typeface="Times New Roman" panose="02020603050405020304" pitchFamily="18" charset="0"/>
              </a:rPr>
              <a:t> (diagnostics plus fiables, décisions mieux étayées).</a:t>
            </a:r>
          </a:p>
          <a:p>
            <a:pPr marL="360363" lvl="0">
              <a:lnSpc>
                <a:spcPct val="107000"/>
              </a:lnSpc>
              <a:spcAft>
                <a:spcPts val="800"/>
              </a:spcAft>
            </a:pPr>
            <a:r>
              <a:rPr lang="fr-FR" sz="1400" b="1" kern="100" dirty="0">
                <a:solidFill>
                  <a:srgbClr val="004271"/>
                </a:solidFill>
                <a:ea typeface="Aptos" panose="020B0004020202020204" pitchFamily="34" charset="0"/>
                <a:cs typeface="Times New Roman" panose="02020603050405020304" pitchFamily="18" charset="0"/>
              </a:rPr>
              <a:t>Recentrage sur les actions à forte valeur ajoutée</a:t>
            </a:r>
            <a:r>
              <a:rPr lang="fr-FR" sz="1400" kern="100" dirty="0">
                <a:solidFill>
                  <a:srgbClr val="004271"/>
                </a:solidFill>
                <a:ea typeface="Aptos" panose="020B0004020202020204" pitchFamily="34" charset="0"/>
                <a:cs typeface="Times New Roman" panose="02020603050405020304" pitchFamily="18" charset="0"/>
              </a:rPr>
              <a:t> (relation client, gestion des litiges complexes, coordination logistique). </a:t>
            </a:r>
          </a:p>
        </p:txBody>
      </p:sp>
      <p:sp>
        <p:nvSpPr>
          <p:cNvPr id="64" name="ZoneTexte 63">
            <a:extLst>
              <a:ext uri="{FF2B5EF4-FFF2-40B4-BE49-F238E27FC236}">
                <a16:creationId xmlns:a16="http://schemas.microsoft.com/office/drawing/2014/main" id="{CD8534C2-3130-4FB9-8D4B-2BD1B489F8FA}"/>
              </a:ext>
            </a:extLst>
          </p:cNvPr>
          <p:cNvSpPr txBox="1"/>
          <p:nvPr/>
        </p:nvSpPr>
        <p:spPr>
          <a:xfrm>
            <a:off x="308769" y="1738919"/>
            <a:ext cx="6939756" cy="1523494"/>
          </a:xfrm>
          <a:prstGeom prst="rect">
            <a:avLst/>
          </a:prstGeom>
          <a:noFill/>
        </p:spPr>
        <p:txBody>
          <a:bodyPr wrap="square" lIns="0" tIns="0" rIns="0" bIns="0" rtlCol="0">
            <a:spAutoFit/>
          </a:bodyPr>
          <a:lstStyle/>
          <a:p>
            <a:pPr algn="just"/>
            <a:r>
              <a:rPr lang="fr-FR" sz="900" b="1" dirty="0">
                <a:solidFill>
                  <a:srgbClr val="195050"/>
                </a:solidFill>
              </a:rPr>
              <a:t>Revue de cas d’usage</a:t>
            </a:r>
          </a:p>
          <a:p>
            <a:pPr marL="88900" lvl="1" indent="-88900" algn="just">
              <a:spcBef>
                <a:spcPts val="300"/>
              </a:spcBef>
              <a:buClr>
                <a:srgbClr val="908271"/>
              </a:buClr>
              <a:buFont typeface="Arial" panose="020B0604020202020204" pitchFamily="34" charset="0"/>
              <a:buChar char="•"/>
            </a:pPr>
            <a:r>
              <a:rPr lang="fr-FR" sz="800" dirty="0">
                <a:hlinkClick r:id="rId5">
                  <a:extLst>
                    <a:ext uri="{A12FA001-AC4F-418D-AE19-62706E023703}">
                      <ahyp:hlinkClr xmlns:ahyp="http://schemas.microsoft.com/office/drawing/2018/hyperlinkcolor" val="tx"/>
                    </a:ext>
                  </a:extLst>
                </a:hlinkClick>
              </a:rPr>
              <a:t>Contrôle qualité et assistance au diagnostic </a:t>
            </a:r>
            <a:r>
              <a:rPr lang="fr-FR" sz="800" dirty="0"/>
              <a:t>: équipés de systèmes de vision par ordinateur couplés à l’IA, les outils d’inspection détectent automatiquement les défauts visuels (rayures, poussières, usure interne, …), même invisibles à l’œil humain, augmentant ainsi la fiabilité des réparations</a:t>
            </a:r>
          </a:p>
          <a:p>
            <a:pPr marL="88900" lvl="1" indent="-88900" algn="just">
              <a:spcBef>
                <a:spcPts val="300"/>
              </a:spcBef>
              <a:buClr>
                <a:srgbClr val="908271"/>
              </a:buClr>
              <a:buFont typeface="Arial" panose="020B0604020202020204" pitchFamily="34" charset="0"/>
              <a:buChar char="•"/>
            </a:pPr>
            <a:r>
              <a:rPr lang="fr-FR" sz="800" dirty="0">
                <a:hlinkClick r:id="rId6">
                  <a:extLst>
                    <a:ext uri="{A12FA001-AC4F-418D-AE19-62706E023703}">
                      <ahyp:hlinkClr xmlns:ahyp="http://schemas.microsoft.com/office/drawing/2018/hyperlinkcolor" val="tx"/>
                    </a:ext>
                  </a:extLst>
                </a:hlinkClick>
              </a:rPr>
              <a:t>Génération automatisée de rapports SAV </a:t>
            </a:r>
            <a:r>
              <a:rPr lang="fr-FR" sz="800" dirty="0"/>
              <a:t>: après une intervention de maintenance ou de réparation, production automatique d’un rapport détaillé décrivant les pièces changées, les opérations effectuées et les recommandations d’entretien futur.</a:t>
            </a:r>
          </a:p>
          <a:p>
            <a:pPr marL="88900" lvl="1" indent="-88900" algn="just">
              <a:spcBef>
                <a:spcPts val="300"/>
              </a:spcBef>
              <a:buClr>
                <a:srgbClr val="908271"/>
              </a:buClr>
              <a:buFont typeface="Arial" panose="020B0604020202020204" pitchFamily="34" charset="0"/>
              <a:buChar char="•"/>
            </a:pPr>
            <a:r>
              <a:rPr lang="fr-FR" sz="800" dirty="0">
                <a:hlinkClick r:id="rId7">
                  <a:extLst>
                    <a:ext uri="{A12FA001-AC4F-418D-AE19-62706E023703}">
                      <ahyp:hlinkClr xmlns:ahyp="http://schemas.microsoft.com/office/drawing/2018/hyperlinkcolor" val="tx"/>
                    </a:ext>
                  </a:extLst>
                </a:hlinkClick>
              </a:rPr>
              <a:t>Traduction et mise à jour par IAG des documents techniques </a:t>
            </a:r>
            <a:r>
              <a:rPr lang="fr-FR" sz="800" dirty="0"/>
              <a:t>: outils dédiés pour automatiser la traduction multilingue et la mise à jour des manuels techniques en fonction des évolutions produits.</a:t>
            </a:r>
          </a:p>
          <a:p>
            <a:pPr marL="88900" lvl="1" indent="-88900" algn="just">
              <a:spcBef>
                <a:spcPts val="300"/>
              </a:spcBef>
              <a:buClr>
                <a:srgbClr val="908271"/>
              </a:buClr>
              <a:buFont typeface="Arial" panose="020B0604020202020204" pitchFamily="34" charset="0"/>
              <a:buChar char="•"/>
            </a:pPr>
            <a:r>
              <a:rPr lang="fr-FR" sz="800" dirty="0">
                <a:hlinkClick r:id="rId8">
                  <a:extLst>
                    <a:ext uri="{A12FA001-AC4F-418D-AE19-62706E023703}">
                      <ahyp:hlinkClr xmlns:ahyp="http://schemas.microsoft.com/office/drawing/2018/hyperlinkcolor" val="tx"/>
                    </a:ext>
                  </a:extLst>
                </a:hlinkClick>
              </a:rPr>
              <a:t>Base de connaissances augmentée </a:t>
            </a:r>
            <a:r>
              <a:rPr lang="fr-FR" sz="800" dirty="0"/>
              <a:t>: pour centraliser et contextualiser l’information dispersée (documents, emails, outils internes) et proposer des réponses générées en langage naturel . Accélère les recherches dans une base de connaissances SAV.</a:t>
            </a:r>
            <a:br>
              <a:rPr lang="fr-FR" sz="800" i="1" dirty="0"/>
            </a:br>
            <a:endParaRPr lang="fr-FR" sz="800" i="1" dirty="0"/>
          </a:p>
        </p:txBody>
      </p:sp>
      <p:sp>
        <p:nvSpPr>
          <p:cNvPr id="61" name="Espace réservé du texte 4">
            <a:extLst>
              <a:ext uri="{FF2B5EF4-FFF2-40B4-BE49-F238E27FC236}">
                <a16:creationId xmlns:a16="http://schemas.microsoft.com/office/drawing/2014/main" id="{BF800519-E081-458B-B122-065380CA4D55}"/>
              </a:ext>
            </a:extLst>
          </p:cNvPr>
          <p:cNvSpPr txBox="1">
            <a:spLocks/>
          </p:cNvSpPr>
          <p:nvPr/>
        </p:nvSpPr>
        <p:spPr>
          <a:xfrm>
            <a:off x="305547" y="1334613"/>
            <a:ext cx="3384000"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L’ÉVOLUTION DU MÉTIER</a:t>
            </a:r>
          </a:p>
        </p:txBody>
      </p:sp>
      <p:pic>
        <p:nvPicPr>
          <p:cNvPr id="65" name="Graphique 64">
            <a:extLst>
              <a:ext uri="{FF2B5EF4-FFF2-40B4-BE49-F238E27FC236}">
                <a16:creationId xmlns:a16="http://schemas.microsoft.com/office/drawing/2014/main" id="{B2D9F557-7941-4BE6-8368-8811441577D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2972" y="9654849"/>
            <a:ext cx="1486800" cy="332622"/>
          </a:xfrm>
          <a:prstGeom prst="rect">
            <a:avLst/>
          </a:prstGeom>
        </p:spPr>
      </p:pic>
      <p:grpSp>
        <p:nvGrpSpPr>
          <p:cNvPr id="66" name="Groupe 65">
            <a:extLst>
              <a:ext uri="{FF2B5EF4-FFF2-40B4-BE49-F238E27FC236}">
                <a16:creationId xmlns:a16="http://schemas.microsoft.com/office/drawing/2014/main" id="{67E5B5F7-A25F-4310-8248-B2B81007B27B}"/>
              </a:ext>
            </a:extLst>
          </p:cNvPr>
          <p:cNvGrpSpPr/>
          <p:nvPr/>
        </p:nvGrpSpPr>
        <p:grpSpPr>
          <a:xfrm>
            <a:off x="297382" y="7464016"/>
            <a:ext cx="5453176" cy="499384"/>
            <a:chOff x="-1" y="6249284"/>
            <a:chExt cx="5453176" cy="499388"/>
          </a:xfrm>
        </p:grpSpPr>
        <p:sp>
          <p:nvSpPr>
            <p:cNvPr id="67" name="Rounded Rectangle 74">
              <a:hlinkClick r:id="rId11"/>
              <a:extLst>
                <a:ext uri="{FF2B5EF4-FFF2-40B4-BE49-F238E27FC236}">
                  <a16:creationId xmlns:a16="http://schemas.microsoft.com/office/drawing/2014/main" id="{CE17FEBC-8692-45AD-B128-E356968E7010}"/>
                </a:ext>
              </a:extLst>
            </p:cNvPr>
            <p:cNvSpPr/>
            <p:nvPr/>
          </p:nvSpPr>
          <p:spPr>
            <a:xfrm rot="5400000">
              <a:off x="2476893" y="3772390"/>
              <a:ext cx="499388" cy="5453176"/>
            </a:xfrm>
            <a:prstGeom prst="round2SameRect">
              <a:avLst>
                <a:gd name="adj1" fmla="val 50000"/>
                <a:gd name="adj2" fmla="val 0"/>
              </a:avLst>
            </a:prstGeom>
            <a:solidFill>
              <a:srgbClr val="B6A2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68" name="Zoom_in" descr="{&quot;Key&quot;:&quot;POWER_USER_SHAPE_ICON&quot;,&quot;Value&quot;:&quot;POWER_USER_SHAPE_ICON_STYLE_1&quot;}">
              <a:extLst>
                <a:ext uri="{FF2B5EF4-FFF2-40B4-BE49-F238E27FC236}">
                  <a16:creationId xmlns:a16="http://schemas.microsoft.com/office/drawing/2014/main" id="{329CFE62-5DA8-41F8-8C75-177DACDA50D3}"/>
                </a:ext>
              </a:extLst>
            </p:cNvPr>
            <p:cNvGrpSpPr>
              <a:grpSpLocks noChangeAspect="1"/>
            </p:cNvGrpSpPr>
            <p:nvPr>
              <p:custDataLst>
                <p:tags r:id="rId2"/>
              </p:custDataLst>
            </p:nvPr>
          </p:nvGrpSpPr>
          <p:grpSpPr bwMode="auto">
            <a:xfrm flipH="1">
              <a:off x="5059551" y="6329013"/>
              <a:ext cx="285651" cy="285317"/>
              <a:chOff x="2478" y="795"/>
              <a:chExt cx="2565" cy="2562"/>
            </a:xfrm>
            <a:solidFill>
              <a:schemeClr val="dk1"/>
            </a:solidFill>
          </p:grpSpPr>
          <p:sp>
            <p:nvSpPr>
              <p:cNvPr id="70" name="Freeform 321">
                <a:extLst>
                  <a:ext uri="{FF2B5EF4-FFF2-40B4-BE49-F238E27FC236}">
                    <a16:creationId xmlns:a16="http://schemas.microsoft.com/office/drawing/2014/main" id="{1C6CE992-94F5-4F68-A1D0-4978305AEEFF}"/>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1" name="Freeform 322">
                <a:extLst>
                  <a:ext uri="{FF2B5EF4-FFF2-40B4-BE49-F238E27FC236}">
                    <a16:creationId xmlns:a16="http://schemas.microsoft.com/office/drawing/2014/main" id="{D96DB279-A81A-4C76-96A4-59AEF9D1783D}"/>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9" name="ZoneTexte 68">
              <a:extLst>
                <a:ext uri="{FF2B5EF4-FFF2-40B4-BE49-F238E27FC236}">
                  <a16:creationId xmlns:a16="http://schemas.microsoft.com/office/drawing/2014/main" id="{8A02E431-937C-45AA-9D13-28E510F7DDD9}"/>
                </a:ext>
              </a:extLst>
            </p:cNvPr>
            <p:cNvSpPr txBox="1"/>
            <p:nvPr/>
          </p:nvSpPr>
          <p:spPr>
            <a:xfrm>
              <a:off x="113103" y="6314798"/>
              <a:ext cx="4937963" cy="332402"/>
            </a:xfrm>
            <a:prstGeom prst="rect">
              <a:avLst/>
            </a:prstGeom>
            <a:noFill/>
          </p:spPr>
          <p:txBody>
            <a:bodyPr wrap="square" lIns="0" tIns="0" rIns="0" bIns="0">
              <a:spAutoFit/>
            </a:bodyPr>
            <a:lstStyle/>
            <a:p>
              <a:pPr marL="0" lvl="1" indent="0">
                <a:lnSpc>
                  <a:spcPct val="90000"/>
                </a:lnSpc>
                <a:buClr>
                  <a:srgbClr val="908271"/>
                </a:buClr>
                <a:buFont typeface="Arial" panose="020B0604020202020204" pitchFamily="34" charset="0"/>
                <a:buNone/>
              </a:pPr>
              <a:r>
                <a:rPr lang="fr-FR" sz="800" b="1" dirty="0">
                  <a:solidFill>
                    <a:schemeClr val="bg1"/>
                  </a:solidFill>
                </a:rPr>
                <a:t>Pour en savoir plus : un outil met en évidence les tâches ou sous-activités pouvant être partiellement automatisées (ex. rédaction, synthèse, </a:t>
              </a:r>
              <a:r>
                <a:rPr lang="fr-FR" sz="800" b="1" dirty="0" err="1">
                  <a:solidFill>
                    <a:schemeClr val="bg1"/>
                  </a:solidFill>
                </a:rPr>
                <a:t>reporting</a:t>
              </a:r>
              <a:r>
                <a:rPr lang="fr-FR" sz="800" b="1" dirty="0">
                  <a:solidFill>
                    <a:schemeClr val="bg1"/>
                  </a:solidFill>
                </a:rPr>
                <a:t>), tout en soulignant les compétences dont la valeur repose davantage sur l’analyse, l’arbitrage, la relation humaine ou la responsabilité décisionnelle.</a:t>
              </a:r>
            </a:p>
          </p:txBody>
        </p:sp>
      </p:grpSp>
    </p:spTree>
    <p:extLst>
      <p:ext uri="{BB962C8B-B14F-4D97-AF65-F5344CB8AC3E}">
        <p14:creationId xmlns:p14="http://schemas.microsoft.com/office/powerpoint/2010/main" val="3007681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9160E2E-3902-BE6D-AF41-018198B8CBA7}"/>
            </a:ext>
          </a:extLst>
        </p:cNvPr>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6C00E57F-D802-FC2C-43B4-FDF3EC98B2B1}"/>
              </a:ext>
            </a:extLst>
          </p:cNvPr>
          <p:cNvSpPr txBox="1">
            <a:spLocks/>
          </p:cNvSpPr>
          <p:nvPr/>
        </p:nvSpPr>
        <p:spPr>
          <a:xfrm>
            <a:off x="305546" y="1334613"/>
            <a:ext cx="6943725"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L’ÉVOLUTION DU MÉTIER</a:t>
            </a:r>
          </a:p>
        </p:txBody>
      </p:sp>
      <p:sp>
        <p:nvSpPr>
          <p:cNvPr id="57" name="ZoneTexte 56">
            <a:extLst>
              <a:ext uri="{FF2B5EF4-FFF2-40B4-BE49-F238E27FC236}">
                <a16:creationId xmlns:a16="http://schemas.microsoft.com/office/drawing/2014/main" id="{7776EF1E-B9C2-DE01-67DE-9CADC9BC1A8B}"/>
              </a:ext>
            </a:extLst>
          </p:cNvPr>
          <p:cNvSpPr txBox="1"/>
          <p:nvPr/>
        </p:nvSpPr>
        <p:spPr>
          <a:xfrm>
            <a:off x="297382" y="1677414"/>
            <a:ext cx="6943725" cy="5486117"/>
          </a:xfrm>
          <a:prstGeom prst="rect">
            <a:avLst/>
          </a:prstGeom>
          <a:noFill/>
        </p:spPr>
        <p:txBody>
          <a:bodyPr wrap="square" lIns="0" tIns="0" rIns="0" bIns="0" rtlCol="0">
            <a:spAutoFit/>
          </a:bodyPr>
          <a:lstStyle/>
          <a:p>
            <a:pPr algn="just"/>
            <a:r>
              <a:rPr lang="fr-FR" sz="900" b="1" dirty="0">
                <a:solidFill>
                  <a:srgbClr val="195050"/>
                </a:solidFill>
              </a:rPr>
              <a:t>Revue de cas d’usage</a:t>
            </a:r>
          </a:p>
          <a:p>
            <a:pPr marL="90488" indent="-90488" algn="just">
              <a:buClr>
                <a:srgbClr val="908271"/>
              </a:buClr>
              <a:buFont typeface="Arial" panose="020B0604020202020204" pitchFamily="34" charset="0"/>
              <a:buChar char="•"/>
            </a:pPr>
            <a:r>
              <a:rPr lang="fr-FR" sz="800" dirty="0">
                <a:hlinkClick r:id="rId4">
                  <a:extLst>
                    <a:ext uri="{A12FA001-AC4F-418D-AE19-62706E023703}">
                      <ahyp:hlinkClr xmlns:ahyp="http://schemas.microsoft.com/office/drawing/2018/hyperlinkcolor" val="tx"/>
                    </a:ext>
                  </a:extLst>
                </a:hlinkClick>
              </a:rPr>
              <a:t>Recrutement</a:t>
            </a:r>
            <a:r>
              <a:rPr lang="fr-FR" sz="800" dirty="0"/>
              <a:t> : annonce et tri de CV :r </a:t>
            </a:r>
            <a:r>
              <a:rPr lang="fr-FR" sz="800" dirty="0" err="1"/>
              <a:t>édaction</a:t>
            </a:r>
            <a:r>
              <a:rPr lang="fr-FR" sz="800" dirty="0"/>
              <a:t> automatisée d’annonces dans le respect de la marque employeur; préqualification des candidatures.</a:t>
            </a:r>
          </a:p>
          <a:p>
            <a:pPr marL="90488" indent="-90488" algn="just">
              <a:buClr>
                <a:srgbClr val="908271"/>
              </a:buClr>
              <a:buFont typeface="Arial" panose="020B0604020202020204" pitchFamily="34" charset="0"/>
              <a:buChar char="•"/>
            </a:pPr>
            <a:r>
              <a:rPr lang="fr-FR" sz="800" dirty="0">
                <a:hlinkClick r:id="rId5">
                  <a:extLst>
                    <a:ext uri="{A12FA001-AC4F-418D-AE19-62706E023703}">
                      <ahyp:hlinkClr xmlns:ahyp="http://schemas.microsoft.com/office/drawing/2018/hyperlinkcolor" val="tx"/>
                    </a:ext>
                  </a:extLst>
                </a:hlinkClick>
              </a:rPr>
              <a:t>Formation</a:t>
            </a:r>
            <a:r>
              <a:rPr lang="fr-FR" sz="800" dirty="0"/>
              <a:t> : micromodules et vidéos : création de micro-contenus pédagogiques (quiz, fiches pratiques, études de cas, vidéos) adaptés aux besoins des collaborateurs. Ces contenus peuvent être produits en plusieurs langues.</a:t>
            </a:r>
          </a:p>
          <a:p>
            <a:pPr marL="90488" indent="-90488" algn="just">
              <a:buClr>
                <a:srgbClr val="908271"/>
              </a:buClr>
              <a:buFont typeface="Arial" panose="020B0604020202020204" pitchFamily="34" charset="0"/>
              <a:buChar char="•"/>
            </a:pPr>
            <a:r>
              <a:rPr lang="fr-FR" sz="800" dirty="0">
                <a:hlinkClick r:id="rId6">
                  <a:extLst>
                    <a:ext uri="{A12FA001-AC4F-418D-AE19-62706E023703}">
                      <ahyp:hlinkClr xmlns:ahyp="http://schemas.microsoft.com/office/drawing/2018/hyperlinkcolor" val="tx"/>
                    </a:ext>
                  </a:extLst>
                </a:hlinkClick>
              </a:rPr>
              <a:t>Gestion RH </a:t>
            </a:r>
            <a:r>
              <a:rPr lang="fr-FR" sz="800" dirty="0"/>
              <a:t>: assistant interne : </a:t>
            </a:r>
            <a:r>
              <a:rPr lang="fr-FR" sz="800" dirty="0" err="1"/>
              <a:t>Chatbot</a:t>
            </a:r>
            <a:r>
              <a:rPr lang="fr-FR" sz="800" dirty="0"/>
              <a:t> génératif formé sur les politiques internes, conventions collectives et accords d’entreprise. Il répond aux questions des salariés et des managers (paie, congés, règlement intérieur)</a:t>
            </a:r>
          </a:p>
          <a:p>
            <a:pPr marL="90488" indent="-90488" algn="just">
              <a:buClr>
                <a:srgbClr val="908271"/>
              </a:buClr>
              <a:buFont typeface="Arial" panose="020B0604020202020204" pitchFamily="34" charset="0"/>
              <a:buChar char="•"/>
            </a:pPr>
            <a:r>
              <a:rPr lang="fr-FR" sz="800" dirty="0">
                <a:hlinkClick r:id="rId7">
                  <a:extLst>
                    <a:ext uri="{A12FA001-AC4F-418D-AE19-62706E023703}">
                      <ahyp:hlinkClr xmlns:ahyp="http://schemas.microsoft.com/office/drawing/2018/hyperlinkcolor" val="tx"/>
                    </a:ext>
                  </a:extLst>
                </a:hlinkClick>
              </a:rPr>
              <a:t>Management</a:t>
            </a:r>
            <a:r>
              <a:rPr lang="fr-FR" sz="800" dirty="0"/>
              <a:t> : analyse des performances individuelles, suivi des objectifs, génération de feedbacks constructifs et recommandations de plans de développement personnalisés.</a:t>
            </a:r>
            <a:endParaRPr lang="fr-FR" sz="900" b="1" dirty="0"/>
          </a:p>
          <a:p>
            <a:pPr algn="just"/>
            <a:endParaRPr lang="fr-FR" sz="900" b="1" dirty="0">
              <a:solidFill>
                <a:srgbClr val="80D33A"/>
              </a:solidFill>
            </a:endParaRPr>
          </a:p>
          <a:p>
            <a:pPr algn="just"/>
            <a:r>
              <a:rPr lang="fr-FR" sz="900" b="1" dirty="0">
                <a:solidFill>
                  <a:srgbClr val="195050"/>
                </a:solidFill>
              </a:rPr>
              <a:t>Principaux changements au niveau des activités :</a:t>
            </a:r>
          </a:p>
          <a:p>
            <a:pPr marL="88900" lvl="1" indent="-88900" algn="just">
              <a:spcBef>
                <a:spcPts val="300"/>
              </a:spcBef>
              <a:buClr>
                <a:srgbClr val="908271"/>
              </a:buClr>
              <a:buFont typeface="Arial" panose="020B0604020202020204" pitchFamily="34" charset="0"/>
              <a:buChar char="•"/>
            </a:pPr>
            <a:r>
              <a:rPr lang="fr-FR" sz="800" dirty="0"/>
              <a:t>Automatisation forte de livrables (courriers, notes, annonces de recrutement, supports) gain de temps sur la production, mais impose une relecture systématique. </a:t>
            </a:r>
          </a:p>
          <a:p>
            <a:pPr marL="88900" lvl="1" indent="-88900" algn="just">
              <a:spcBef>
                <a:spcPts val="300"/>
              </a:spcBef>
              <a:buClr>
                <a:srgbClr val="908271"/>
              </a:buClr>
              <a:buFont typeface="Arial" panose="020B0604020202020204" pitchFamily="34" charset="0"/>
              <a:buChar char="•"/>
            </a:pPr>
            <a:r>
              <a:rPr lang="fr-FR" sz="800" dirty="0"/>
              <a:t>Veille sociale/juridique et “</a:t>
            </a:r>
            <a:r>
              <a:rPr lang="fr-FR" sz="800" dirty="0" err="1"/>
              <a:t>knowledge</a:t>
            </a:r>
            <a:r>
              <a:rPr lang="fr-FR" sz="800" dirty="0"/>
              <a:t> </a:t>
            </a:r>
            <a:r>
              <a:rPr lang="fr-FR" sz="800" dirty="0" err="1"/>
              <a:t>work</a:t>
            </a:r>
            <a:r>
              <a:rPr lang="fr-FR" sz="800" dirty="0"/>
              <a:t>” augmentés : synthèses plus rapides, mais exigence accrue de qualification des sources et de contextualisation. </a:t>
            </a:r>
          </a:p>
          <a:p>
            <a:pPr marL="88900" lvl="1" indent="-88900" algn="just">
              <a:spcBef>
                <a:spcPts val="300"/>
              </a:spcBef>
              <a:buClr>
                <a:srgbClr val="908271"/>
              </a:buClr>
              <a:buFont typeface="Arial" panose="020B0604020202020204" pitchFamily="34" charset="0"/>
              <a:buChar char="•"/>
            </a:pPr>
            <a:r>
              <a:rPr lang="fr-FR" sz="800" dirty="0"/>
              <a:t>Reporting et pilotage RH basculent vers le data-</a:t>
            </a:r>
            <a:r>
              <a:rPr lang="fr-FR" sz="800" dirty="0" err="1"/>
              <a:t>driven</a:t>
            </a:r>
            <a:r>
              <a:rPr lang="fr-FR" sz="800" dirty="0"/>
              <a:t> (tableaux de bord, tendances turnover/absentéisme) avec des analyses prédictives sur le turnover, l'absentéisme ou les besoins futurs en compétences (GEPP). L’activité se déplace vers l’interprétation et l’arbitrage. </a:t>
            </a:r>
          </a:p>
          <a:p>
            <a:pPr marL="88900" lvl="1" indent="-88900" algn="just">
              <a:spcBef>
                <a:spcPts val="300"/>
              </a:spcBef>
              <a:buClr>
                <a:srgbClr val="908271"/>
              </a:buClr>
              <a:buFont typeface="Arial" panose="020B0604020202020204" pitchFamily="34" charset="0"/>
              <a:buChar char="•"/>
            </a:pPr>
            <a:r>
              <a:rPr lang="fr-FR" sz="800" dirty="0"/>
              <a:t>Recrutement transformé : rédaction d’annonces et préqualification accélérées, mais risque de biais : nécessité d’une validation humaine renforcée. </a:t>
            </a:r>
          </a:p>
          <a:p>
            <a:pPr marL="88900" lvl="1" indent="-88900" algn="just">
              <a:spcBef>
                <a:spcPts val="300"/>
              </a:spcBef>
              <a:buClr>
                <a:srgbClr val="908271"/>
              </a:buClr>
              <a:buFont typeface="Arial" panose="020B0604020202020204" pitchFamily="34" charset="0"/>
              <a:buChar char="•"/>
            </a:pPr>
            <a:r>
              <a:rPr lang="fr-FR" sz="800" dirty="0"/>
              <a:t>GEPP/compétences : cartographies, écarts et recommandations de parcours deviennent plus “outillées”, ce qui accroît les attentes sur la cohérence méthodologique. </a:t>
            </a:r>
          </a:p>
          <a:p>
            <a:pPr lvl="0" algn="just">
              <a:spcBef>
                <a:spcPts val="600"/>
              </a:spcBef>
            </a:pPr>
            <a:r>
              <a:rPr lang="fr-FR" sz="900" b="1" dirty="0">
                <a:solidFill>
                  <a:srgbClr val="195050"/>
                </a:solidFill>
              </a:rPr>
              <a:t>Evolution des compétences et nouveaux rôles : </a:t>
            </a:r>
          </a:p>
          <a:p>
            <a:pPr marL="0" lvl="1" algn="just">
              <a:spcBef>
                <a:spcPts val="300"/>
              </a:spcBef>
              <a:buClr>
                <a:srgbClr val="908271"/>
              </a:buClr>
            </a:pPr>
            <a:r>
              <a:rPr lang="fr-FR" sz="800" dirty="0"/>
              <a:t>Le métier de DRH exige désormais de nouvelles aptitudes cognitives et comportementales.</a:t>
            </a:r>
          </a:p>
          <a:p>
            <a:pPr marL="88900" lvl="1" indent="-88900" algn="just">
              <a:spcBef>
                <a:spcPts val="300"/>
              </a:spcBef>
              <a:buClr>
                <a:srgbClr val="908271"/>
              </a:buClr>
              <a:buFont typeface="Arial" panose="020B0604020202020204" pitchFamily="34" charset="0"/>
              <a:buChar char="•"/>
            </a:pPr>
            <a:r>
              <a:rPr lang="fr-FR" sz="800" dirty="0"/>
              <a:t>Le DRH "curateur critique" : une compétence pivot devient la capacité à rédiger des instructions efficaces (prompting) tout en exerçant un esprit critique pour vérifier, valider et contextualiser les résultats souvent probabilistes de la machine.</a:t>
            </a:r>
          </a:p>
          <a:p>
            <a:pPr marL="88900" lvl="1" indent="-88900" algn="just">
              <a:spcBef>
                <a:spcPts val="300"/>
              </a:spcBef>
              <a:buClr>
                <a:srgbClr val="908271"/>
              </a:buClr>
              <a:buFont typeface="Arial" panose="020B0604020202020204" pitchFamily="34" charset="0"/>
              <a:buChar char="•"/>
            </a:pPr>
            <a:r>
              <a:rPr lang="fr-FR" sz="800" dirty="0"/>
              <a:t>Garant de l'éthique et de la gouvernance : le DRH doit encadrer l'usage de l'IA pour éviter les biais algorithmiques, garantir la conformité RGPD et assurer la sécurité des données sensibles.</a:t>
            </a:r>
          </a:p>
          <a:p>
            <a:pPr marL="88900" lvl="1" indent="-88900" algn="just">
              <a:spcBef>
                <a:spcPts val="300"/>
              </a:spcBef>
              <a:buClr>
                <a:srgbClr val="908271"/>
              </a:buClr>
              <a:buFont typeface="Arial" panose="020B0604020202020204" pitchFamily="34" charset="0"/>
              <a:buChar char="•"/>
            </a:pPr>
            <a:r>
              <a:rPr lang="fr-FR" sz="800" dirty="0"/>
              <a:t>Accompagnateur du changement : il devient un coach pour les managers, les aidant à piloter des équipes hybrides (humain/machine) et à développer une culture de l'apprentissage continu.</a:t>
            </a:r>
          </a:p>
          <a:p>
            <a:pPr marL="88900" lvl="1" indent="-88900" algn="just">
              <a:spcBef>
                <a:spcPts val="300"/>
              </a:spcBef>
              <a:buClr>
                <a:srgbClr val="908271"/>
              </a:buClr>
              <a:buFont typeface="Arial" panose="020B0604020202020204" pitchFamily="34" charset="0"/>
              <a:buChar char="•"/>
            </a:pPr>
            <a:endParaRPr lang="fr-FR" sz="800" dirty="0"/>
          </a:p>
          <a:p>
            <a:pPr algn="just">
              <a:spcAft>
                <a:spcPts val="300"/>
              </a:spcAft>
            </a:pPr>
            <a:r>
              <a:rPr lang="fr-FR" sz="900" b="1" dirty="0">
                <a:solidFill>
                  <a:srgbClr val="195050"/>
                </a:solidFill>
              </a:rPr>
              <a:t>Accompagnateur de la transformation : </a:t>
            </a:r>
          </a:p>
          <a:p>
            <a:pPr algn="just">
              <a:spcAft>
                <a:spcPts val="300"/>
              </a:spcAft>
            </a:pPr>
            <a:r>
              <a:rPr lang="fr-FR" sz="800" dirty="0"/>
              <a:t>L’arrivée de l’Intelligence artificielle dans les entreprises concerne tous les services: elle transforme les métiers, les compétences, et les modes de travail. </a:t>
            </a:r>
          </a:p>
          <a:p>
            <a:pPr algn="just">
              <a:spcAft>
                <a:spcPts val="300"/>
              </a:spcAft>
            </a:pPr>
            <a:r>
              <a:rPr lang="fr-FR" sz="800" dirty="0"/>
              <a:t>Architecte des compétences : les DRH doivent se positionner comme acteurs stratégiques de cette transformation, non seulement « gestionnaires » des effectifs, mais aussi « architectes » des compétences et des métiers de demain. </a:t>
            </a:r>
          </a:p>
          <a:p>
            <a:pPr marL="0" lvl="1" indent="-294220">
              <a:spcBef>
                <a:spcPts val="400"/>
              </a:spcBef>
              <a:spcAft>
                <a:spcPts val="400"/>
              </a:spcAft>
              <a:buClr>
                <a:srgbClr val="80D33A"/>
              </a:buClr>
            </a:pPr>
            <a:r>
              <a:rPr lang="fr-FR" sz="800" dirty="0"/>
              <a:t>Chef d’orchestre du changement : piloter la diffusion d’une culture IA responsable et partagée, créer un socle de compréhension commun autour de ce qu’est (et n’est pas) l’IA, accélérer la montée en compétences des collaborateurs et orchestrer la transformation des métiers autour de nouveaux usages humains-machine en formant le management.</a:t>
            </a:r>
          </a:p>
          <a:p>
            <a:pPr marL="0" lvl="1" indent="-294220">
              <a:spcBef>
                <a:spcPts val="400"/>
              </a:spcBef>
              <a:spcAft>
                <a:spcPts val="400"/>
              </a:spcAft>
              <a:buClr>
                <a:srgbClr val="80D33A"/>
              </a:buClr>
            </a:pPr>
            <a:r>
              <a:rPr lang="fr-FR" sz="800" dirty="0"/>
              <a:t>Garant de l’éthique : l’usage de l’IA pose des questions d’éthique, de biais, de transparence, de données personnelles. Les DRH doivent veiller à ce que l’IA soit déployée de façon responsable. Cela peut passer par la documentation des traitements, la traçabilité, l’évaluation des impacts, l’information des salariés. </a:t>
            </a:r>
          </a:p>
        </p:txBody>
      </p:sp>
      <p:sp>
        <p:nvSpPr>
          <p:cNvPr id="27" name="Titre 1">
            <a:extLst>
              <a:ext uri="{FF2B5EF4-FFF2-40B4-BE49-F238E27FC236}">
                <a16:creationId xmlns:a16="http://schemas.microsoft.com/office/drawing/2014/main" id="{04824FD1-1491-3EAC-F0BB-C448F7ACF3F5}"/>
              </a:ext>
            </a:extLst>
          </p:cNvPr>
          <p:cNvSpPr txBox="1">
            <a:spLocks/>
          </p:cNvSpPr>
          <p:nvPr/>
        </p:nvSpPr>
        <p:spPr>
          <a:xfrm>
            <a:off x="305547" y="729941"/>
            <a:ext cx="6943725" cy="536088"/>
          </a:xfrm>
          <a:prstGeom prst="rect">
            <a:avLst/>
          </a:prstGeom>
          <a:solidFill>
            <a:srgbClr val="F79528"/>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sz="1600" b="1" dirty="0"/>
              <a:t>L’IMPACT DE L’IAG </a:t>
            </a:r>
            <a:r>
              <a:rPr lang="fr-FR" sz="1600" dirty="0"/>
              <a:t>: DRH</a:t>
            </a:r>
          </a:p>
        </p:txBody>
      </p:sp>
      <p:grpSp>
        <p:nvGrpSpPr>
          <p:cNvPr id="66" name="Groupe 65">
            <a:extLst>
              <a:ext uri="{FF2B5EF4-FFF2-40B4-BE49-F238E27FC236}">
                <a16:creationId xmlns:a16="http://schemas.microsoft.com/office/drawing/2014/main" id="{0BA24E56-B9FC-91D0-B1F8-817CC67D84E8}"/>
              </a:ext>
            </a:extLst>
          </p:cNvPr>
          <p:cNvGrpSpPr/>
          <p:nvPr/>
        </p:nvGrpSpPr>
        <p:grpSpPr>
          <a:xfrm>
            <a:off x="297382" y="8962517"/>
            <a:ext cx="5453176" cy="499384"/>
            <a:chOff x="-1" y="6249284"/>
            <a:chExt cx="5453176" cy="499388"/>
          </a:xfrm>
        </p:grpSpPr>
        <p:sp>
          <p:nvSpPr>
            <p:cNvPr id="251" name="Rounded Rectangle 74">
              <a:extLst>
                <a:ext uri="{FF2B5EF4-FFF2-40B4-BE49-F238E27FC236}">
                  <a16:creationId xmlns:a16="http://schemas.microsoft.com/office/drawing/2014/main" id="{B4D01474-8D61-C9C0-51E5-C6FB6E56E7D3}"/>
                </a:ext>
              </a:extLst>
            </p:cNvPr>
            <p:cNvSpPr/>
            <p:nvPr/>
          </p:nvSpPr>
          <p:spPr>
            <a:xfrm rot="5400000">
              <a:off x="2476893" y="3772390"/>
              <a:ext cx="499388" cy="5453176"/>
            </a:xfrm>
            <a:prstGeom prst="round2SameRect">
              <a:avLst>
                <a:gd name="adj1" fmla="val 50000"/>
                <a:gd name="adj2" fmla="val 0"/>
              </a:avLst>
            </a:prstGeom>
            <a:solidFill>
              <a:srgbClr val="B6A2F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53" name="Zoom_in" descr="{&quot;Key&quot;:&quot;POWER_USER_SHAPE_ICON&quot;,&quot;Value&quot;:&quot;POWER_USER_SHAPE_ICON_STYLE_1&quot;}">
              <a:extLst>
                <a:ext uri="{FF2B5EF4-FFF2-40B4-BE49-F238E27FC236}">
                  <a16:creationId xmlns:a16="http://schemas.microsoft.com/office/drawing/2014/main" id="{5569E131-6047-7046-23D8-B309B05893E2}"/>
                </a:ext>
              </a:extLst>
            </p:cNvPr>
            <p:cNvGrpSpPr>
              <a:grpSpLocks noChangeAspect="1"/>
            </p:cNvGrpSpPr>
            <p:nvPr>
              <p:custDataLst>
                <p:tags r:id="rId1"/>
              </p:custDataLst>
            </p:nvPr>
          </p:nvGrpSpPr>
          <p:grpSpPr bwMode="auto">
            <a:xfrm flipH="1">
              <a:off x="5059551" y="6329013"/>
              <a:ext cx="285651" cy="285317"/>
              <a:chOff x="2478" y="795"/>
              <a:chExt cx="2565" cy="2562"/>
            </a:xfrm>
            <a:solidFill>
              <a:schemeClr val="dk1"/>
            </a:solidFill>
          </p:grpSpPr>
          <p:sp>
            <p:nvSpPr>
              <p:cNvPr id="254" name="Freeform 321">
                <a:extLst>
                  <a:ext uri="{FF2B5EF4-FFF2-40B4-BE49-F238E27FC236}">
                    <a16:creationId xmlns:a16="http://schemas.microsoft.com/office/drawing/2014/main" id="{AE416B7F-C212-AC3D-EAED-51FD87D844E8}"/>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5" name="Freeform 322">
                <a:extLst>
                  <a:ext uri="{FF2B5EF4-FFF2-40B4-BE49-F238E27FC236}">
                    <a16:creationId xmlns:a16="http://schemas.microsoft.com/office/drawing/2014/main" id="{0A93BF1E-53A3-0F27-AE10-DF8E28F37815}"/>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4" name="ZoneTexte 63">
              <a:extLst>
                <a:ext uri="{FF2B5EF4-FFF2-40B4-BE49-F238E27FC236}">
                  <a16:creationId xmlns:a16="http://schemas.microsoft.com/office/drawing/2014/main" id="{11573E08-2AB8-1B66-F771-842C61AEC497}"/>
                </a:ext>
              </a:extLst>
            </p:cNvPr>
            <p:cNvSpPr txBox="1"/>
            <p:nvPr/>
          </p:nvSpPr>
          <p:spPr>
            <a:xfrm>
              <a:off x="113103" y="6286222"/>
              <a:ext cx="4937963" cy="443198"/>
            </a:xfrm>
            <a:prstGeom prst="rect">
              <a:avLst/>
            </a:prstGeom>
            <a:noFill/>
          </p:spPr>
          <p:txBody>
            <a:bodyPr wrap="square" lIns="0" tIns="0" rIns="0" bIns="0">
              <a:spAutoFit/>
            </a:bodyPr>
            <a:lstStyle/>
            <a:p>
              <a:pPr marL="0" lvl="1" indent="0">
                <a:lnSpc>
                  <a:spcPct val="90000"/>
                </a:lnSpc>
                <a:buClr>
                  <a:srgbClr val="908271"/>
                </a:buClr>
                <a:buFont typeface="Arial" panose="020B0604020202020204" pitchFamily="34" charset="0"/>
                <a:buNone/>
              </a:pPr>
              <a:r>
                <a:rPr lang="fr-FR" sz="800" b="1" dirty="0">
                  <a:solidFill>
                    <a:schemeClr val="bg1"/>
                  </a:solidFill>
                </a:rPr>
                <a:t>Pour en savoir plus : un outil sous Excel met en évidence les tâches ou sous-activités pouvant être partiellement automatisées (ex. rédaction, synthèse, </a:t>
              </a:r>
              <a:r>
                <a:rPr lang="fr-FR" sz="800" b="1" dirty="0" err="1">
                  <a:solidFill>
                    <a:schemeClr val="bg1"/>
                  </a:solidFill>
                </a:rPr>
                <a:t>reporting</a:t>
              </a:r>
              <a:r>
                <a:rPr lang="fr-FR" sz="800" b="1" dirty="0">
                  <a:solidFill>
                    <a:schemeClr val="bg1"/>
                  </a:solidFill>
                </a:rPr>
                <a:t>), tout en soulignant les compétences dont la valeur repose davantage sur l’analyse, l’arbitrage, la relation humaine ou la responsabilité décisionnelle.</a:t>
              </a:r>
            </a:p>
          </p:txBody>
        </p:sp>
      </p:grpSp>
      <p:sp>
        <p:nvSpPr>
          <p:cNvPr id="67" name="ZoneTexte 66">
            <a:extLst>
              <a:ext uri="{FF2B5EF4-FFF2-40B4-BE49-F238E27FC236}">
                <a16:creationId xmlns:a16="http://schemas.microsoft.com/office/drawing/2014/main" id="{AD268E32-06F5-C09A-FC87-F7DF0664FD2C}"/>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3</a:t>
            </a:r>
            <a:endParaRPr lang="fr-FR" dirty="0">
              <a:solidFill>
                <a:schemeClr val="bg1"/>
              </a:solidFill>
            </a:endParaRPr>
          </a:p>
        </p:txBody>
      </p:sp>
      <p:sp>
        <p:nvSpPr>
          <p:cNvPr id="43" name="Espace réservé du texte 4">
            <a:extLst>
              <a:ext uri="{FF2B5EF4-FFF2-40B4-BE49-F238E27FC236}">
                <a16:creationId xmlns:a16="http://schemas.microsoft.com/office/drawing/2014/main" id="{C6D74BA3-FA72-4F5A-AEC3-D4CE9BF9F5D8}"/>
              </a:ext>
            </a:extLst>
          </p:cNvPr>
          <p:cNvSpPr txBox="1">
            <a:spLocks/>
          </p:cNvSpPr>
          <p:nvPr/>
        </p:nvSpPr>
        <p:spPr>
          <a:xfrm>
            <a:off x="305546" y="7556919"/>
            <a:ext cx="6935559"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TRANSFORMATION DU MANAGEMENT</a:t>
            </a:r>
          </a:p>
        </p:txBody>
      </p:sp>
      <p:sp>
        <p:nvSpPr>
          <p:cNvPr id="46" name="ZoneTexte 45">
            <a:extLst>
              <a:ext uri="{FF2B5EF4-FFF2-40B4-BE49-F238E27FC236}">
                <a16:creationId xmlns:a16="http://schemas.microsoft.com/office/drawing/2014/main" id="{4EA16B0B-2999-4F1C-8FC7-28B269708DE0}"/>
              </a:ext>
            </a:extLst>
          </p:cNvPr>
          <p:cNvSpPr txBox="1"/>
          <p:nvPr/>
        </p:nvSpPr>
        <p:spPr>
          <a:xfrm>
            <a:off x="305547" y="7969938"/>
            <a:ext cx="6935560" cy="992579"/>
          </a:xfrm>
          <a:prstGeom prst="rect">
            <a:avLst/>
          </a:prstGeom>
          <a:noFill/>
        </p:spPr>
        <p:txBody>
          <a:bodyPr wrap="square" lIns="0" tIns="0" rIns="0" bIns="0" rtlCol="0">
            <a:spAutoFit/>
          </a:bodyPr>
          <a:lstStyle/>
          <a:p>
            <a:pPr lvl="0" algn="just">
              <a:spcBef>
                <a:spcPts val="600"/>
              </a:spcBef>
            </a:pPr>
            <a:r>
              <a:rPr lang="fr-FR" sz="800" b="1" dirty="0">
                <a:solidFill>
                  <a:srgbClr val="195050"/>
                </a:solidFill>
              </a:rPr>
              <a:t>P</a:t>
            </a:r>
            <a:r>
              <a:rPr lang="fr-FR" sz="900" b="1" dirty="0">
                <a:solidFill>
                  <a:srgbClr val="195050"/>
                </a:solidFill>
              </a:rPr>
              <a:t>osture du manager : </a:t>
            </a:r>
          </a:p>
          <a:p>
            <a:pPr marL="88900" lvl="1" indent="-88900" algn="just">
              <a:spcBef>
                <a:spcPts val="300"/>
              </a:spcBef>
              <a:buClr>
                <a:srgbClr val="908271"/>
              </a:buClr>
              <a:buFont typeface="Arial" panose="020B0604020202020204" pitchFamily="34" charset="0"/>
              <a:buChar char="•"/>
            </a:pPr>
            <a:r>
              <a:rPr lang="fr-FR" sz="800" dirty="0"/>
              <a:t>L’arrivée de l’IA accentue l’évolution du rôle des managers vers une posture de coach plutôt que de superviseur.</a:t>
            </a:r>
          </a:p>
          <a:p>
            <a:pPr marL="88900" lvl="1" indent="-88900" algn="just">
              <a:spcBef>
                <a:spcPts val="300"/>
              </a:spcBef>
              <a:buClr>
                <a:srgbClr val="908271"/>
              </a:buClr>
              <a:buFont typeface="Arial" panose="020B0604020202020204" pitchFamily="34" charset="0"/>
              <a:buChar char="•"/>
            </a:pPr>
            <a:r>
              <a:rPr lang="fr-FR" sz="800" dirty="0"/>
              <a:t>Le manager doit désormais se concentrer sur le discernement, la régulation du débat collectif et le maintien du lien humain pour éviter la "démission cognitive" ou l'isolement des collaborateurs face à leur machine.</a:t>
            </a:r>
          </a:p>
          <a:p>
            <a:pPr marL="0" lvl="1" algn="just">
              <a:spcBef>
                <a:spcPts val="300"/>
              </a:spcBef>
              <a:buClr>
                <a:srgbClr val="908271"/>
              </a:buClr>
            </a:pPr>
            <a:r>
              <a:rPr lang="fr-FR" sz="800" dirty="0"/>
              <a:t>Si l'IA automatise la production, elle rend les compétences relationnelles, l'empathie et le dialogue social plus critiques que jamais, car ces dimensions restent strictement humaines et non automatisables.</a:t>
            </a:r>
          </a:p>
          <a:p>
            <a:pPr algn="just">
              <a:spcAft>
                <a:spcPts val="300"/>
              </a:spcAft>
            </a:pPr>
            <a:endParaRPr lang="fr-FR" sz="800" dirty="0"/>
          </a:p>
        </p:txBody>
      </p:sp>
      <p:pic>
        <p:nvPicPr>
          <p:cNvPr id="16" name="Image 15">
            <a:extLst>
              <a:ext uri="{FF2B5EF4-FFF2-40B4-BE49-F238E27FC236}">
                <a16:creationId xmlns:a16="http://schemas.microsoft.com/office/drawing/2014/main" id="{5B686BE4-9A74-4ECC-A6A3-269B456D37E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5400000">
            <a:off x="-6325981" y="1642409"/>
            <a:ext cx="7561263" cy="800605"/>
          </a:xfrm>
          <a:prstGeom prst="rect">
            <a:avLst/>
          </a:prstGeom>
        </p:spPr>
      </p:pic>
    </p:spTree>
    <p:extLst>
      <p:ext uri="{BB962C8B-B14F-4D97-AF65-F5344CB8AC3E}">
        <p14:creationId xmlns:p14="http://schemas.microsoft.com/office/powerpoint/2010/main" val="3123127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9160E2E-3902-BE6D-AF41-018198B8CBA7}"/>
            </a:ext>
          </a:extLst>
        </p:cNvPr>
        <p:cNvGrpSpPr/>
        <p:nvPr/>
      </p:nvGrpSpPr>
      <p:grpSpPr>
        <a:xfrm>
          <a:off x="0" y="0"/>
          <a:ext cx="0" cy="0"/>
          <a:chOff x="0" y="0"/>
          <a:chExt cx="0" cy="0"/>
        </a:xfrm>
      </p:grpSpPr>
      <p:grpSp>
        <p:nvGrpSpPr>
          <p:cNvPr id="74" name="Groupe 73">
            <a:extLst>
              <a:ext uri="{FF2B5EF4-FFF2-40B4-BE49-F238E27FC236}">
                <a16:creationId xmlns:a16="http://schemas.microsoft.com/office/drawing/2014/main" id="{346FF217-5467-BE26-7F3E-7FDFC8D33B17}"/>
              </a:ext>
            </a:extLst>
          </p:cNvPr>
          <p:cNvGrpSpPr/>
          <p:nvPr/>
        </p:nvGrpSpPr>
        <p:grpSpPr>
          <a:xfrm>
            <a:off x="2414452" y="9875776"/>
            <a:ext cx="2725915" cy="352440"/>
            <a:chOff x="794790" y="6386400"/>
            <a:chExt cx="2725915" cy="352440"/>
          </a:xfrm>
        </p:grpSpPr>
        <p:grpSp>
          <p:nvGrpSpPr>
            <p:cNvPr id="70" name="Groupe 69">
              <a:extLst>
                <a:ext uri="{FF2B5EF4-FFF2-40B4-BE49-F238E27FC236}">
                  <a16:creationId xmlns:a16="http://schemas.microsoft.com/office/drawing/2014/main" id="{4DD91571-A8C8-C415-B852-88486CF2D157}"/>
                </a:ext>
              </a:extLst>
            </p:cNvPr>
            <p:cNvGrpSpPr/>
            <p:nvPr/>
          </p:nvGrpSpPr>
          <p:grpSpPr>
            <a:xfrm>
              <a:off x="794790" y="6386400"/>
              <a:ext cx="2725915" cy="352440"/>
              <a:chOff x="-1652196" y="4208544"/>
              <a:chExt cx="2985195" cy="385963"/>
            </a:xfrm>
          </p:grpSpPr>
          <p:sp>
            <p:nvSpPr>
              <p:cNvPr id="68" name="Rounded Rectangle 74">
                <a:extLst>
                  <a:ext uri="{FF2B5EF4-FFF2-40B4-BE49-F238E27FC236}">
                    <a16:creationId xmlns:a16="http://schemas.microsoft.com/office/drawing/2014/main" id="{BB4F0367-53F2-B411-F42C-D720589B6202}"/>
                  </a:ext>
                </a:extLst>
              </p:cNvPr>
              <p:cNvSpPr/>
              <p:nvPr/>
            </p:nvSpPr>
            <p:spPr>
              <a:xfrm>
                <a:off x="-1652196" y="4208544"/>
                <a:ext cx="2936517" cy="385963"/>
              </a:xfrm>
              <a:prstGeom prst="roundRect">
                <a:avLst>
                  <a:gd name="adj" fmla="val 50000"/>
                </a:avLst>
              </a:prstGeom>
              <a:solidFill>
                <a:srgbClr val="80D33A"/>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5" name="ZoneTexte 64">
                <a:extLst>
                  <a:ext uri="{FF2B5EF4-FFF2-40B4-BE49-F238E27FC236}">
                    <a16:creationId xmlns:a16="http://schemas.microsoft.com/office/drawing/2014/main" id="{ED5BE90C-2A6A-4077-A402-D1A0F2F7AE8C}"/>
                  </a:ext>
                </a:extLst>
              </p:cNvPr>
              <p:cNvSpPr txBox="1"/>
              <p:nvPr/>
            </p:nvSpPr>
            <p:spPr>
              <a:xfrm>
                <a:off x="-1216786" y="4280188"/>
                <a:ext cx="2549785" cy="242677"/>
              </a:xfrm>
              <a:prstGeom prst="rect">
                <a:avLst/>
              </a:prstGeom>
              <a:noFill/>
            </p:spPr>
            <p:txBody>
              <a:bodyPr wrap="square" lIns="0" tIns="0" rIns="0" bIns="0" anchor="ctr" anchorCtr="0">
                <a:spAutoFit/>
              </a:bodyPr>
              <a:lstStyle/>
              <a:p>
                <a:pPr marL="0" lvl="1" indent="0">
                  <a:lnSpc>
                    <a:spcPct val="90000"/>
                  </a:lnSpc>
                  <a:buClr>
                    <a:srgbClr val="908271"/>
                  </a:buClr>
                  <a:buFont typeface="Arial" panose="020B0604020202020204" pitchFamily="34" charset="0"/>
                  <a:buNone/>
                </a:pPr>
                <a:r>
                  <a:rPr lang="fr-FR" sz="800" b="1" dirty="0">
                    <a:solidFill>
                      <a:schemeClr val="bg1"/>
                    </a:solidFill>
                  </a:rPr>
                  <a:t>Retrouvez l’ensemble des IAG pertinentes</a:t>
                </a:r>
                <a:br>
                  <a:rPr lang="fr-FR" sz="800" b="1" dirty="0">
                    <a:solidFill>
                      <a:schemeClr val="bg1"/>
                    </a:solidFill>
                  </a:rPr>
                </a:br>
                <a:r>
                  <a:rPr lang="fr-FR" sz="800" b="1" dirty="0">
                    <a:solidFill>
                      <a:schemeClr val="bg1"/>
                    </a:solidFill>
                  </a:rPr>
                  <a:t>pour chacun des métiers dans l’étude.</a:t>
                </a:r>
              </a:p>
            </p:txBody>
          </p:sp>
        </p:grpSp>
        <p:grpSp>
          <p:nvGrpSpPr>
            <p:cNvPr id="71" name="Zoom_in" descr="{&quot;Key&quot;:&quot;POWER_USER_SHAPE_ICON&quot;,&quot;Value&quot;:&quot;POWER_USER_SHAPE_ICON_STYLE_1&quot;}">
              <a:extLst>
                <a:ext uri="{FF2B5EF4-FFF2-40B4-BE49-F238E27FC236}">
                  <a16:creationId xmlns:a16="http://schemas.microsoft.com/office/drawing/2014/main" id="{F0EA4D95-AFF9-D7F0-3521-998A292531A2}"/>
                </a:ext>
              </a:extLst>
            </p:cNvPr>
            <p:cNvGrpSpPr>
              <a:grpSpLocks noChangeAspect="1"/>
            </p:cNvGrpSpPr>
            <p:nvPr>
              <p:custDataLst>
                <p:tags r:id="rId2"/>
              </p:custDataLst>
            </p:nvPr>
          </p:nvGrpSpPr>
          <p:grpSpPr bwMode="auto">
            <a:xfrm>
              <a:off x="841797" y="6426903"/>
              <a:ext cx="285651" cy="285317"/>
              <a:chOff x="2478" y="795"/>
              <a:chExt cx="2565" cy="2562"/>
            </a:xfrm>
            <a:solidFill>
              <a:schemeClr val="dk1"/>
            </a:solidFill>
          </p:grpSpPr>
          <p:sp>
            <p:nvSpPr>
              <p:cNvPr id="72" name="Freeform 321">
                <a:extLst>
                  <a:ext uri="{FF2B5EF4-FFF2-40B4-BE49-F238E27FC236}">
                    <a16:creationId xmlns:a16="http://schemas.microsoft.com/office/drawing/2014/main" id="{9A76F018-C93B-0BB4-742E-A9248D926C38}"/>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322">
                <a:extLst>
                  <a:ext uri="{FF2B5EF4-FFF2-40B4-BE49-F238E27FC236}">
                    <a16:creationId xmlns:a16="http://schemas.microsoft.com/office/drawing/2014/main" id="{43E1BCD1-3E7F-5C73-A510-0169E0DE454C}"/>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
        <p:nvSpPr>
          <p:cNvPr id="5" name="Espace réservé du texte 4">
            <a:extLst>
              <a:ext uri="{FF2B5EF4-FFF2-40B4-BE49-F238E27FC236}">
                <a16:creationId xmlns:a16="http://schemas.microsoft.com/office/drawing/2014/main" id="{6C00E57F-D802-FC2C-43B4-FDF3EC98B2B1}"/>
              </a:ext>
            </a:extLst>
          </p:cNvPr>
          <p:cNvSpPr txBox="1">
            <a:spLocks/>
          </p:cNvSpPr>
          <p:nvPr/>
        </p:nvSpPr>
        <p:spPr>
          <a:xfrm>
            <a:off x="305547" y="1334613"/>
            <a:ext cx="3384000"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L’ÉVOLUTION DU MÉTIER DE DRH</a:t>
            </a:r>
          </a:p>
        </p:txBody>
      </p:sp>
      <p:sp>
        <p:nvSpPr>
          <p:cNvPr id="57" name="ZoneTexte 56">
            <a:extLst>
              <a:ext uri="{FF2B5EF4-FFF2-40B4-BE49-F238E27FC236}">
                <a16:creationId xmlns:a16="http://schemas.microsoft.com/office/drawing/2014/main" id="{7776EF1E-B9C2-DE01-67DE-9CADC9BC1A8B}"/>
              </a:ext>
            </a:extLst>
          </p:cNvPr>
          <p:cNvSpPr txBox="1"/>
          <p:nvPr/>
        </p:nvSpPr>
        <p:spPr>
          <a:xfrm>
            <a:off x="305547" y="1685578"/>
            <a:ext cx="3381954" cy="4393510"/>
          </a:xfrm>
          <a:prstGeom prst="rect">
            <a:avLst/>
          </a:prstGeom>
          <a:noFill/>
        </p:spPr>
        <p:txBody>
          <a:bodyPr wrap="square" lIns="0" tIns="0" rIns="0" bIns="0" rtlCol="0">
            <a:spAutoFit/>
          </a:bodyPr>
          <a:lstStyle/>
          <a:p>
            <a:pPr algn="just"/>
            <a:r>
              <a:rPr lang="fr-FR" sz="900" b="1" dirty="0">
                <a:solidFill>
                  <a:srgbClr val="80D33A"/>
                </a:solidFill>
              </a:rPr>
              <a:t>Principaux changements au niveau des activités :</a:t>
            </a:r>
          </a:p>
          <a:p>
            <a:pPr marL="88900" lvl="1" indent="-88900" algn="just">
              <a:spcBef>
                <a:spcPts val="300"/>
              </a:spcBef>
              <a:buClr>
                <a:srgbClr val="908271"/>
              </a:buClr>
              <a:buFont typeface="Arial" panose="020B0604020202020204" pitchFamily="34" charset="0"/>
              <a:buChar char="•"/>
            </a:pPr>
            <a:r>
              <a:rPr lang="fr-FR" sz="800" dirty="0"/>
              <a:t>Automatisation forte des “livrables RH” (courriers, notes, annonces, supports) : l’IAG fait gagner du temps sur la production, mais impose une relecture systématique. </a:t>
            </a:r>
          </a:p>
          <a:p>
            <a:pPr marL="88900" lvl="1" indent="-88900" algn="just">
              <a:spcBef>
                <a:spcPts val="300"/>
              </a:spcBef>
              <a:buClr>
                <a:srgbClr val="908271"/>
              </a:buClr>
              <a:buFont typeface="Arial" panose="020B0604020202020204" pitchFamily="34" charset="0"/>
              <a:buChar char="•"/>
            </a:pPr>
            <a:r>
              <a:rPr lang="fr-FR" sz="800" dirty="0"/>
              <a:t>Veille sociale/juridique et “</a:t>
            </a:r>
            <a:r>
              <a:rPr lang="fr-FR" sz="800" dirty="0" err="1"/>
              <a:t>knowledge</a:t>
            </a:r>
            <a:r>
              <a:rPr lang="fr-FR" sz="800" dirty="0"/>
              <a:t> </a:t>
            </a:r>
            <a:r>
              <a:rPr lang="fr-FR" sz="800" dirty="0" err="1"/>
              <a:t>work</a:t>
            </a:r>
            <a:r>
              <a:rPr lang="fr-FR" sz="800" dirty="0"/>
              <a:t>” augmentés : synthèses plus rapides, mais exigence accrue de qualification des sources et de contextualisation. </a:t>
            </a:r>
          </a:p>
          <a:p>
            <a:pPr marL="88900" lvl="1" indent="-88900" algn="just">
              <a:spcBef>
                <a:spcPts val="300"/>
              </a:spcBef>
              <a:buClr>
                <a:srgbClr val="908271"/>
              </a:buClr>
              <a:buFont typeface="Arial" panose="020B0604020202020204" pitchFamily="34" charset="0"/>
              <a:buChar char="•"/>
            </a:pPr>
            <a:r>
              <a:rPr lang="fr-FR" sz="800" dirty="0" err="1"/>
              <a:t>Reporting</a:t>
            </a:r>
            <a:r>
              <a:rPr lang="fr-FR" sz="800" dirty="0"/>
              <a:t> et pilotage RH basculent vers le data-</a:t>
            </a:r>
            <a:r>
              <a:rPr lang="fr-FR" sz="800" dirty="0" err="1"/>
              <a:t>driven</a:t>
            </a:r>
            <a:r>
              <a:rPr lang="fr-FR" sz="800" dirty="0"/>
              <a:t> (tableaux de bord, tendances turnover/absentéisme) : la valeur se déplace vers l’interprétation et l’arbitrage. </a:t>
            </a:r>
          </a:p>
          <a:p>
            <a:pPr marL="88900" lvl="1" indent="-88900" algn="just">
              <a:spcBef>
                <a:spcPts val="300"/>
              </a:spcBef>
              <a:buClr>
                <a:srgbClr val="908271"/>
              </a:buClr>
              <a:buFont typeface="Arial" panose="020B0604020202020204" pitchFamily="34" charset="0"/>
              <a:buChar char="•"/>
            </a:pPr>
            <a:r>
              <a:rPr lang="fr-FR" sz="800" dirty="0"/>
              <a:t>Recrutement transformé : rédaction d’annonces et préqualification accélérées, mais risque de biais et nécessité d’une validation humaine renforcée. </a:t>
            </a:r>
          </a:p>
          <a:p>
            <a:pPr marL="88900" lvl="1" indent="-88900" algn="just">
              <a:spcBef>
                <a:spcPts val="300"/>
              </a:spcBef>
              <a:buClr>
                <a:srgbClr val="908271"/>
              </a:buClr>
              <a:buFont typeface="Arial" panose="020B0604020202020204" pitchFamily="34" charset="0"/>
              <a:buChar char="•"/>
            </a:pPr>
            <a:r>
              <a:rPr lang="fr-FR" sz="800" dirty="0"/>
              <a:t>GEPP/compétences : cartographies, écarts et recommandations de parcours deviennent plus “outillées”, ce qui accroît les attentes sur la cohérence méthodologique. </a:t>
            </a:r>
          </a:p>
          <a:p>
            <a:pPr lvl="0" algn="just">
              <a:spcBef>
                <a:spcPts val="600"/>
              </a:spcBef>
            </a:pPr>
            <a:r>
              <a:rPr lang="fr-FR" sz="900" b="1" dirty="0">
                <a:solidFill>
                  <a:srgbClr val="80D33A"/>
                </a:solidFill>
              </a:rPr>
              <a:t>Compétences émergentes : </a:t>
            </a:r>
          </a:p>
          <a:p>
            <a:pPr marL="88900" lvl="1" indent="-88900" algn="just">
              <a:spcBef>
                <a:spcPts val="300"/>
              </a:spcBef>
              <a:buClr>
                <a:srgbClr val="908271"/>
              </a:buClr>
              <a:buFont typeface="Arial" panose="020B0604020202020204" pitchFamily="34" charset="0"/>
              <a:buChar char="•"/>
            </a:pPr>
            <a:r>
              <a:rPr lang="fr-FR" sz="800" dirty="0"/>
              <a:t>Numériques</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Maîtriser les outils d’IAG (</a:t>
            </a:r>
            <a:r>
              <a:rPr lang="fr-FR" sz="800" dirty="0" err="1">
                <a:ea typeface="Calibri" panose="020F0502020204030204" pitchFamily="34" charset="0"/>
                <a:cs typeface="Arial" panose="020B0604020202020204" pitchFamily="34" charset="0"/>
              </a:rPr>
              <a:t>Copilot</a:t>
            </a:r>
            <a:r>
              <a:rPr lang="fr-FR" sz="800" dirty="0">
                <a:ea typeface="Calibri" panose="020F0502020204030204" pitchFamily="34" charset="0"/>
                <a:cs typeface="Arial" panose="020B0604020202020204" pitchFamily="34" charset="0"/>
              </a:rPr>
              <a:t>, </a:t>
            </a:r>
            <a:r>
              <a:rPr lang="fr-FR" sz="800" dirty="0" err="1">
                <a:ea typeface="Calibri" panose="020F0502020204030204" pitchFamily="34" charset="0"/>
                <a:cs typeface="Arial" panose="020B0604020202020204" pitchFamily="34" charset="0"/>
              </a:rPr>
              <a:t>ChatGPT</a:t>
            </a:r>
            <a:r>
              <a:rPr lang="fr-FR" sz="800" dirty="0">
                <a:ea typeface="Calibri" panose="020F0502020204030204" pitchFamily="34" charset="0"/>
                <a:cs typeface="Arial" panose="020B0604020202020204" pitchFamily="34" charset="0"/>
              </a:rPr>
              <a:t>, etc.), leurs logiques de fonctionnement.et maîtriser l'art de formuler des requêtes efficaces</a:t>
            </a:r>
          </a:p>
          <a:p>
            <a:pPr marL="85725" indent="-85725" algn="just">
              <a:spcBef>
                <a:spcPts val="100"/>
              </a:spcBef>
              <a:buClr>
                <a:srgbClr val="908271"/>
              </a:buClr>
              <a:buFont typeface="Arial" panose="020B0604020202020204" pitchFamily="34" charset="0"/>
              <a:buChar char="•"/>
            </a:pPr>
            <a:r>
              <a:rPr lang="fr-FR" sz="800" dirty="0">
                <a:ea typeface="Calibri" panose="020F0502020204030204" pitchFamily="34" charset="0"/>
                <a:cs typeface="Arial" panose="020B0604020202020204" pitchFamily="34" charset="0"/>
              </a:rPr>
              <a:t>Cognitive</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Pensée critique : savoir vérifier et valider les "hallucinations" de l’IA</a:t>
            </a:r>
          </a:p>
          <a:p>
            <a:pPr marL="85725" lvl="1" indent="-85725" algn="just">
              <a:spcBef>
                <a:spcPts val="100"/>
              </a:spcBef>
              <a:buClr>
                <a:srgbClr val="908271"/>
              </a:buClr>
              <a:buFont typeface="Arial" panose="020B0604020202020204" pitchFamily="34" charset="0"/>
              <a:buChar char="•"/>
            </a:pPr>
            <a:r>
              <a:rPr lang="fr-FR" sz="800" dirty="0"/>
              <a:t>Stratégies et éthiques (gouvernance, RGPD, stratégie IA-RH, culture) :</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Compréhension des enjeux de gouvernance, de RGPD et d’éthique : savoir où et comment utiliser les outils IA.</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à définir une stratégie IA-RH en lien avec la DSI et la direction générale.</a:t>
            </a:r>
          </a:p>
          <a:p>
            <a:pPr marL="88900" lvl="1" indent="-88900" algn="just">
              <a:spcBef>
                <a:spcPts val="300"/>
              </a:spcBef>
              <a:buClr>
                <a:srgbClr val="908271"/>
              </a:buClr>
              <a:buFont typeface="Arial" panose="020B0604020202020204" pitchFamily="34" charset="0"/>
              <a:buChar char="•"/>
            </a:pPr>
            <a:r>
              <a:rPr lang="fr-FR" sz="800" dirty="0"/>
              <a:t>Accompagnateur de la transformation : posture d’apprentissage continu, assurer l’acculturation des équipes.</a:t>
            </a:r>
          </a:p>
          <a:p>
            <a:pPr marL="171450" indent="-171450" algn="just">
              <a:spcAft>
                <a:spcPts val="300"/>
              </a:spcAft>
              <a:buFont typeface="Arial" panose="020B0604020202020204" pitchFamily="34" charset="0"/>
              <a:buChar char="•"/>
            </a:pPr>
            <a:endParaRPr lang="fr-FR" sz="800" b="1" dirty="0"/>
          </a:p>
        </p:txBody>
      </p:sp>
      <p:sp>
        <p:nvSpPr>
          <p:cNvPr id="50" name="Espace réservé du texte 4">
            <a:extLst>
              <a:ext uri="{FF2B5EF4-FFF2-40B4-BE49-F238E27FC236}">
                <a16:creationId xmlns:a16="http://schemas.microsoft.com/office/drawing/2014/main" id="{BD1B1483-9F65-72B5-6E5B-0D2A5101DF64}"/>
              </a:ext>
            </a:extLst>
          </p:cNvPr>
          <p:cNvSpPr txBox="1">
            <a:spLocks/>
          </p:cNvSpPr>
          <p:nvPr/>
        </p:nvSpPr>
        <p:spPr>
          <a:xfrm>
            <a:off x="3864022" y="1334613"/>
            <a:ext cx="3384000" cy="2880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sz="900" dirty="0"/>
              <a:t>L’ÉVOLUTION DU MÉTIER DE TECHNICIEN.NE SAV</a:t>
            </a:r>
          </a:p>
        </p:txBody>
      </p:sp>
      <p:sp>
        <p:nvSpPr>
          <p:cNvPr id="56" name="ZoneTexte 55">
            <a:extLst>
              <a:ext uri="{FF2B5EF4-FFF2-40B4-BE49-F238E27FC236}">
                <a16:creationId xmlns:a16="http://schemas.microsoft.com/office/drawing/2014/main" id="{E969E30D-6E71-C19F-6AC2-4768CD24FA89}"/>
              </a:ext>
            </a:extLst>
          </p:cNvPr>
          <p:cNvSpPr txBox="1"/>
          <p:nvPr/>
        </p:nvSpPr>
        <p:spPr>
          <a:xfrm>
            <a:off x="3864293" y="1685578"/>
            <a:ext cx="3381954" cy="4470455"/>
          </a:xfrm>
          <a:prstGeom prst="rect">
            <a:avLst/>
          </a:prstGeom>
          <a:noFill/>
        </p:spPr>
        <p:txBody>
          <a:bodyPr wrap="square" lIns="0" tIns="0" rIns="0" bIns="0" rtlCol="0">
            <a:spAutoFit/>
          </a:bodyPr>
          <a:lstStyle/>
          <a:p>
            <a:pPr algn="just"/>
            <a:r>
              <a:rPr lang="fr-FR" sz="900" b="1" dirty="0">
                <a:solidFill>
                  <a:srgbClr val="80D33A"/>
                </a:solidFill>
              </a:rPr>
              <a:t>Principaux changements au niveau des activités :</a:t>
            </a:r>
          </a:p>
          <a:p>
            <a:pPr marL="88900" lvl="1" indent="-88900" algn="just">
              <a:spcBef>
                <a:spcPts val="300"/>
              </a:spcBef>
              <a:buClr>
                <a:srgbClr val="908271"/>
              </a:buClr>
              <a:buFont typeface="Arial" panose="020B0604020202020204" pitchFamily="34" charset="0"/>
              <a:buChar char="•"/>
            </a:pPr>
            <a:r>
              <a:rPr lang="fr-FR" sz="800" dirty="0"/>
              <a:t>Traitement des réclamations “industrialisé” : extraction des infos, classification, priorisation → réduction du temps administratif. </a:t>
            </a:r>
          </a:p>
          <a:p>
            <a:pPr marL="88900" lvl="1" indent="-88900" algn="just">
              <a:spcBef>
                <a:spcPts val="300"/>
              </a:spcBef>
              <a:buClr>
                <a:srgbClr val="908271"/>
              </a:buClr>
              <a:buFont typeface="Arial" panose="020B0604020202020204" pitchFamily="34" charset="0"/>
              <a:buChar char="•"/>
            </a:pPr>
            <a:r>
              <a:rPr lang="fr-FR" sz="800" dirty="0"/>
              <a:t>Diagnostic assisté : l’IA propose causes probables et checklists, parfois via analyse d’images/vidéos → hausse de la vitesse de résolution, mais validation terrain indispensable. </a:t>
            </a:r>
          </a:p>
          <a:p>
            <a:pPr marL="88900" lvl="1" indent="-88900" algn="just">
              <a:spcBef>
                <a:spcPts val="300"/>
              </a:spcBef>
              <a:buClr>
                <a:srgbClr val="908271"/>
              </a:buClr>
              <a:buFont typeface="Arial" panose="020B0604020202020204" pitchFamily="34" charset="0"/>
              <a:buChar char="•"/>
            </a:pPr>
            <a:r>
              <a:rPr lang="fr-FR" sz="800" dirty="0"/>
              <a:t>Rédaction documentaire automatisée (compte-rendu, rapports d’expertise, courriers, litiges). </a:t>
            </a:r>
          </a:p>
          <a:p>
            <a:pPr marL="88900" lvl="1" indent="-88900" algn="just">
              <a:spcBef>
                <a:spcPts val="300"/>
              </a:spcBef>
              <a:buClr>
                <a:srgbClr val="908271"/>
              </a:buClr>
              <a:buFont typeface="Arial" panose="020B0604020202020204" pitchFamily="34" charset="0"/>
              <a:buChar char="•"/>
            </a:pPr>
            <a:r>
              <a:rPr lang="fr-FR" sz="800" dirty="0"/>
              <a:t>Maintenance préventive plus prédictive : détection de signaux faibles, alertes, corrélations → pilotage qualité renforcé. </a:t>
            </a:r>
          </a:p>
          <a:p>
            <a:pPr marL="88900" lvl="1" indent="-88900" algn="just">
              <a:spcBef>
                <a:spcPts val="300"/>
              </a:spcBef>
              <a:buClr>
                <a:srgbClr val="908271"/>
              </a:buClr>
              <a:buFont typeface="Arial" panose="020B0604020202020204" pitchFamily="34" charset="0"/>
              <a:buChar char="•"/>
            </a:pPr>
            <a:r>
              <a:rPr lang="fr-FR" sz="800" dirty="0"/>
              <a:t>Optimisation logistique et pièces : recommandations sur approvisionnement/transport/documentation → meilleur service, mais dépendant de la fiabilité des données. </a:t>
            </a:r>
          </a:p>
          <a:p>
            <a:pPr marL="88900" lvl="1" indent="-88900" algn="just">
              <a:spcBef>
                <a:spcPts val="300"/>
              </a:spcBef>
              <a:buClr>
                <a:srgbClr val="908271"/>
              </a:buClr>
              <a:buFont typeface="Arial" panose="020B0604020202020204" pitchFamily="34" charset="0"/>
              <a:buChar char="•"/>
            </a:pPr>
            <a:r>
              <a:rPr lang="fr-FR" sz="800" dirty="0"/>
              <a:t>Accès à la documentation en temps réel : moteur intelligent dans notices/normes/procédures → baisse du temps de recherche, hausse de l’exigence de discernement. </a:t>
            </a:r>
          </a:p>
          <a:p>
            <a:pPr lvl="0" algn="just">
              <a:spcBef>
                <a:spcPts val="600"/>
              </a:spcBef>
            </a:pPr>
            <a:r>
              <a:rPr lang="fr-FR" sz="900" b="1" dirty="0">
                <a:solidFill>
                  <a:srgbClr val="80D33A"/>
                </a:solidFill>
              </a:rPr>
              <a:t>Compétences émergentes : </a:t>
            </a:r>
          </a:p>
          <a:p>
            <a:pPr marL="88900" lvl="1" indent="-88900" algn="just">
              <a:spcBef>
                <a:spcPts val="300"/>
              </a:spcBef>
              <a:buClr>
                <a:srgbClr val="908271"/>
              </a:buClr>
              <a:buFont typeface="Arial" panose="020B0604020202020204" pitchFamily="34" charset="0"/>
              <a:buChar char="•"/>
            </a:pPr>
            <a:r>
              <a:rPr lang="fr-FR" sz="800" dirty="0"/>
              <a:t>Interaction critique avec les systèmes d'assistance IA : </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à interpréter, valider ou ajuster les recommandations IA selon le contexte réel.</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Aptitude à discerner quand l’IA se trompe, quand elle ne suffit pas, et quand escalader à un expert humain.</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a:t>
            </a:r>
            <a:r>
              <a:rPr lang="fr-FR" sz="800" dirty="0"/>
              <a:t>à combiner le diagnostic IA et le vécu terrain (« diagnostic augmenté »).</a:t>
            </a:r>
          </a:p>
          <a:p>
            <a:pPr marL="88900" lvl="1" indent="-88900" algn="just">
              <a:spcBef>
                <a:spcPts val="300"/>
              </a:spcBef>
              <a:buClr>
                <a:srgbClr val="908271"/>
              </a:buClr>
              <a:buFont typeface="Arial" panose="020B0604020202020204" pitchFamily="34" charset="0"/>
              <a:buChar char="•"/>
            </a:pPr>
            <a:r>
              <a:rPr lang="fr-FR" sz="800" dirty="0"/>
              <a:t>Supervision et validation de données générées automatiquement :</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Capacité à valider l’exactitude de documents compilés automatiquement (rapports, audits, historiques).</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Vérification de la cohérence des données transmises.</a:t>
            </a:r>
          </a:p>
          <a:p>
            <a:pPr marL="354013" lvl="1" indent="-155575" algn="just">
              <a:spcBef>
                <a:spcPts val="100"/>
              </a:spcBef>
              <a:buFont typeface="Wingdings 3" panose="05040102010807070707" pitchFamily="18" charset="2"/>
              <a:buChar char="¨"/>
            </a:pPr>
            <a:r>
              <a:rPr lang="fr-FR" sz="800" dirty="0">
                <a:ea typeface="Calibri" panose="020F0502020204030204" pitchFamily="34" charset="0"/>
                <a:cs typeface="Arial" panose="020B0604020202020204" pitchFamily="34" charset="0"/>
              </a:rPr>
              <a:t>Supervision des entrées automatiques issues d’applications métier ou </a:t>
            </a:r>
            <a:r>
              <a:rPr lang="fr-FR" sz="800" dirty="0"/>
              <a:t>de capteurs connectés.</a:t>
            </a:r>
          </a:p>
          <a:p>
            <a:pPr marL="88900" lvl="1" indent="-88900" algn="just">
              <a:spcBef>
                <a:spcPts val="300"/>
              </a:spcBef>
              <a:buClr>
                <a:srgbClr val="908271"/>
              </a:buClr>
              <a:buFont typeface="Arial" panose="020B0604020202020204" pitchFamily="34" charset="0"/>
              <a:buChar char="•"/>
            </a:pPr>
            <a:r>
              <a:rPr lang="fr-FR" sz="800" dirty="0"/>
              <a:t>Utilisation avancée d’outils numériques d’assistance : assistants vocaux, visuels ou de guidage…, interaction avec des outils de planification.</a:t>
            </a:r>
            <a:endParaRPr lang="fr-FR" sz="800" b="1" dirty="0"/>
          </a:p>
        </p:txBody>
      </p:sp>
      <p:sp>
        <p:nvSpPr>
          <p:cNvPr id="27" name="Titre 1">
            <a:extLst>
              <a:ext uri="{FF2B5EF4-FFF2-40B4-BE49-F238E27FC236}">
                <a16:creationId xmlns:a16="http://schemas.microsoft.com/office/drawing/2014/main" id="{04824FD1-1491-3EAC-F0BB-C448F7ACF3F5}"/>
              </a:ext>
            </a:extLst>
          </p:cNvPr>
          <p:cNvSpPr txBox="1">
            <a:spLocks/>
          </p:cNvSpPr>
          <p:nvPr/>
        </p:nvSpPr>
        <p:spPr>
          <a:xfrm>
            <a:off x="305547" y="729941"/>
            <a:ext cx="6943725" cy="536088"/>
          </a:xfrm>
          <a:prstGeom prst="rect">
            <a:avLst/>
          </a:prstGeom>
          <a:solidFill>
            <a:srgbClr val="F79528"/>
          </a:solidFill>
        </p:spPr>
        <p:txBody>
          <a:bodyPr vert="horz" lIns="0" tIns="0" rIns="0" bIns="0" rtlCol="0" anchor="ctr">
            <a:normAutofit/>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sz="1600" b="1" dirty="0"/>
              <a:t>L’IMPACT DE L’IAG </a:t>
            </a:r>
            <a:r>
              <a:rPr lang="fr-FR" sz="1600" dirty="0"/>
              <a:t>SUR DEUX MÉTIERS :</a:t>
            </a:r>
            <a:br>
              <a:rPr lang="fr-FR" sz="1600" dirty="0"/>
            </a:br>
            <a:r>
              <a:rPr lang="fr-FR" sz="1600" dirty="0"/>
              <a:t>DRH ET TECHNICIEN.NE SAV</a:t>
            </a:r>
          </a:p>
        </p:txBody>
      </p:sp>
      <p:sp>
        <p:nvSpPr>
          <p:cNvPr id="197" name="Espace réservé du texte 4">
            <a:extLst>
              <a:ext uri="{FF2B5EF4-FFF2-40B4-BE49-F238E27FC236}">
                <a16:creationId xmlns:a16="http://schemas.microsoft.com/office/drawing/2014/main" id="{528E8004-FC59-274D-3AD7-48582A0C4A86}"/>
              </a:ext>
            </a:extLst>
          </p:cNvPr>
          <p:cNvSpPr txBox="1">
            <a:spLocks/>
          </p:cNvSpPr>
          <p:nvPr/>
        </p:nvSpPr>
        <p:spPr>
          <a:xfrm>
            <a:off x="305546" y="6846171"/>
            <a:ext cx="6940701" cy="349200"/>
          </a:xfrm>
          <a:prstGeom prst="rect">
            <a:avLst/>
          </a:prstGeom>
          <a:solidFill>
            <a:schemeClr val="accent4"/>
          </a:solidFill>
        </p:spPr>
        <p:txBody>
          <a:bodyPr vert="horz" lIns="91440" tIns="0" rIns="0" bIns="0" rtlCol="0" anchor="ctr" anchorCtr="0">
            <a:noAutofit/>
          </a:bodyPr>
          <a:lstStyle>
            <a:lvl1pPr marL="0" indent="0" algn="l" defTabSz="914400" rtl="0" eaLnBrk="1" latinLnBrk="0" hangingPunct="1">
              <a:spcBef>
                <a:spcPct val="20000"/>
              </a:spcBef>
              <a:buFont typeface="Arial" panose="020B0604020202020204" pitchFamily="34" charset="0"/>
              <a:buNone/>
              <a:defRPr sz="1000" b="1" kern="1200">
                <a:solidFill>
                  <a:schemeClr val="bg1"/>
                </a:solidFill>
                <a:latin typeface="+mn-lt"/>
                <a:ea typeface="+mn-ea"/>
                <a:cs typeface="+mn-cs"/>
              </a:defRPr>
            </a:lvl1pPr>
            <a:lvl2pPr marL="457200" indent="0" algn="l" defTabSz="914400" rtl="0" eaLnBrk="1" latinLnBrk="0" hangingPunct="1">
              <a:spcBef>
                <a:spcPct val="20000"/>
              </a:spcBef>
              <a:buClr>
                <a:schemeClr val="accent4"/>
              </a:buClr>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Tx/>
              <a:buNone/>
              <a:defRPr sz="1800" b="1" kern="1200">
                <a:solidFill>
                  <a:schemeClr val="tx1"/>
                </a:solidFill>
                <a:latin typeface="+mn-lt"/>
                <a:ea typeface="+mn-ea"/>
                <a:cs typeface="+mn-cs"/>
              </a:defRPr>
            </a:lvl3pPr>
            <a:lvl4pPr marL="1371600" indent="0" algn="l" defTabSz="914400" rtl="0" eaLnBrk="1" latinLnBrk="0" hangingPunct="1">
              <a:spcBef>
                <a:spcPct val="20000"/>
              </a:spcBef>
              <a:buFontTx/>
              <a:buNone/>
              <a:defRPr sz="1600" b="1" kern="1200">
                <a:solidFill>
                  <a:schemeClr val="tx1"/>
                </a:solidFill>
                <a:latin typeface="+mn-lt"/>
                <a:ea typeface="+mn-ea"/>
                <a:cs typeface="+mn-cs"/>
              </a:defRPr>
            </a:lvl4pPr>
            <a:lvl5pPr marL="1828800" indent="0" algn="l" defTabSz="914400" rtl="0" eaLnBrk="1" latinLnBrk="0" hangingPunct="1">
              <a:spcBef>
                <a:spcPct val="20000"/>
              </a:spcBef>
              <a:buFontTx/>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fr-FR" b="0" dirty="0"/>
              <a:t>ILLUSTRATIONS D’IAG PERTINENTES </a:t>
            </a:r>
          </a:p>
        </p:txBody>
      </p:sp>
      <p:grpSp>
        <p:nvGrpSpPr>
          <p:cNvPr id="205" name="Groupe 204">
            <a:extLst>
              <a:ext uri="{FF2B5EF4-FFF2-40B4-BE49-F238E27FC236}">
                <a16:creationId xmlns:a16="http://schemas.microsoft.com/office/drawing/2014/main" id="{F377D475-068B-6CA2-07E3-4EBEBFCB3393}"/>
              </a:ext>
            </a:extLst>
          </p:cNvPr>
          <p:cNvGrpSpPr/>
          <p:nvPr/>
        </p:nvGrpSpPr>
        <p:grpSpPr>
          <a:xfrm>
            <a:off x="769760" y="7272695"/>
            <a:ext cx="1378428" cy="222250"/>
            <a:chOff x="10706892" y="660400"/>
            <a:chExt cx="1378428" cy="222250"/>
          </a:xfrm>
          <a:solidFill>
            <a:schemeClr val="accent1"/>
          </a:solidFill>
        </p:grpSpPr>
        <p:sp>
          <p:nvSpPr>
            <p:cNvPr id="203" name="Rectangle : avec coins arrondis en haut 202">
              <a:extLst>
                <a:ext uri="{FF2B5EF4-FFF2-40B4-BE49-F238E27FC236}">
                  <a16:creationId xmlns:a16="http://schemas.microsoft.com/office/drawing/2014/main" id="{4E7E4422-C699-E3FF-B200-C5DED0AED77A}"/>
                </a:ext>
              </a:extLst>
            </p:cNvPr>
            <p:cNvSpPr/>
            <p:nvPr/>
          </p:nvSpPr>
          <p:spPr>
            <a:xfrm rot="10800000">
              <a:off x="10706892" y="660400"/>
              <a:ext cx="1378428" cy="222250"/>
            </a:xfrm>
            <a:prstGeom prst="round2SameRect">
              <a:avLst>
                <a:gd name="adj1" fmla="val 44095"/>
                <a:gd name="adj2" fmla="val 0"/>
              </a:avLst>
            </a:prstGeom>
            <a:grp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50" b="0" i="0" u="none" strike="noStrike" kern="0" cap="none" spc="0" normalizeH="0" baseline="0" noProof="0" dirty="0">
                <a:ln>
                  <a:noFill/>
                </a:ln>
                <a:solidFill>
                  <a:prstClr val="white"/>
                </a:solidFill>
                <a:effectLst/>
                <a:uLnTx/>
                <a:uFillTx/>
                <a:latin typeface="Calibri"/>
                <a:ea typeface="+mn-ea"/>
                <a:cs typeface="+mn-cs"/>
              </a:endParaRPr>
            </a:p>
          </p:txBody>
        </p:sp>
        <p:sp>
          <p:nvSpPr>
            <p:cNvPr id="204" name="ZoneTexte 203">
              <a:extLst>
                <a:ext uri="{FF2B5EF4-FFF2-40B4-BE49-F238E27FC236}">
                  <a16:creationId xmlns:a16="http://schemas.microsoft.com/office/drawing/2014/main" id="{D5C2FC5C-3059-DE73-8DDE-E212F7B858A2}"/>
                </a:ext>
              </a:extLst>
            </p:cNvPr>
            <p:cNvSpPr txBox="1"/>
            <p:nvPr/>
          </p:nvSpPr>
          <p:spPr>
            <a:xfrm>
              <a:off x="11291911" y="672387"/>
              <a:ext cx="245260" cy="161583"/>
            </a:xfrm>
            <a:prstGeom prst="rect">
              <a:avLst/>
            </a:prstGeom>
            <a:grpFill/>
          </p:spPr>
          <p:txBody>
            <a:bodyPr wrap="none" lIns="0" tIns="0" rIns="0" bIns="0" rtlCol="0" anchor="ctr" anchorCtr="0">
              <a:spAutoFit/>
            </a:bodyPr>
            <a:lstStyle/>
            <a:p>
              <a:pPr algn="ctr"/>
              <a:r>
                <a:rPr lang="fr-FR" sz="1050" b="1" dirty="0">
                  <a:solidFill>
                    <a:prstClr val="white"/>
                  </a:solidFill>
                  <a:latin typeface="Calibri"/>
                </a:rPr>
                <a:t>DRH</a:t>
              </a:r>
            </a:p>
          </p:txBody>
        </p:sp>
      </p:grpSp>
      <p:grpSp>
        <p:nvGrpSpPr>
          <p:cNvPr id="210" name="Groupe 209">
            <a:extLst>
              <a:ext uri="{FF2B5EF4-FFF2-40B4-BE49-F238E27FC236}">
                <a16:creationId xmlns:a16="http://schemas.microsoft.com/office/drawing/2014/main" id="{2588A6C0-542A-571A-003F-A8A059A9984D}"/>
              </a:ext>
            </a:extLst>
          </p:cNvPr>
          <p:cNvGrpSpPr/>
          <p:nvPr/>
        </p:nvGrpSpPr>
        <p:grpSpPr>
          <a:xfrm>
            <a:off x="5409692" y="7272695"/>
            <a:ext cx="1378428" cy="222250"/>
            <a:chOff x="10706892" y="660400"/>
            <a:chExt cx="1378428" cy="222250"/>
          </a:xfrm>
          <a:solidFill>
            <a:schemeClr val="accent1"/>
          </a:solidFill>
        </p:grpSpPr>
        <p:sp>
          <p:nvSpPr>
            <p:cNvPr id="208" name="Rectangle : avec coins arrondis en haut 207">
              <a:extLst>
                <a:ext uri="{FF2B5EF4-FFF2-40B4-BE49-F238E27FC236}">
                  <a16:creationId xmlns:a16="http://schemas.microsoft.com/office/drawing/2014/main" id="{FA2CE6B5-5E5B-E4A5-5CB1-05B46802AA2F}"/>
                </a:ext>
              </a:extLst>
            </p:cNvPr>
            <p:cNvSpPr/>
            <p:nvPr/>
          </p:nvSpPr>
          <p:spPr>
            <a:xfrm rot="10800000">
              <a:off x="10706892" y="660400"/>
              <a:ext cx="1378428" cy="222250"/>
            </a:xfrm>
            <a:prstGeom prst="round2SameRect">
              <a:avLst>
                <a:gd name="adj1" fmla="val 44095"/>
                <a:gd name="adj2" fmla="val 0"/>
              </a:avLst>
            </a:prstGeom>
            <a:grp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50" b="0" i="0" u="none" strike="noStrike" kern="0" cap="none" spc="0" normalizeH="0" baseline="0" noProof="0" dirty="0">
                <a:ln>
                  <a:noFill/>
                </a:ln>
                <a:solidFill>
                  <a:prstClr val="white"/>
                </a:solidFill>
                <a:effectLst/>
                <a:uLnTx/>
                <a:uFillTx/>
                <a:latin typeface="Calibri"/>
                <a:ea typeface="+mn-ea"/>
                <a:cs typeface="+mn-cs"/>
              </a:endParaRPr>
            </a:p>
          </p:txBody>
        </p:sp>
        <p:sp>
          <p:nvSpPr>
            <p:cNvPr id="209" name="ZoneTexte 208">
              <a:extLst>
                <a:ext uri="{FF2B5EF4-FFF2-40B4-BE49-F238E27FC236}">
                  <a16:creationId xmlns:a16="http://schemas.microsoft.com/office/drawing/2014/main" id="{221504C0-B6B7-B930-0C4B-8B25B672A40F}"/>
                </a:ext>
              </a:extLst>
            </p:cNvPr>
            <p:cNvSpPr txBox="1"/>
            <p:nvPr/>
          </p:nvSpPr>
          <p:spPr>
            <a:xfrm>
              <a:off x="10881542" y="672387"/>
              <a:ext cx="1029128" cy="161583"/>
            </a:xfrm>
            <a:prstGeom prst="rect">
              <a:avLst/>
            </a:prstGeom>
            <a:grpFill/>
          </p:spPr>
          <p:txBody>
            <a:bodyPr wrap="none" lIns="0" tIns="0" rIns="0" bIns="0" rtlCol="0" anchor="ctr" anchorCtr="0">
              <a:spAutoFit/>
            </a:bodyPr>
            <a:lstStyle/>
            <a:p>
              <a:pPr algn="ctr"/>
              <a:r>
                <a:rPr lang="fr-FR" sz="1050" b="1" dirty="0">
                  <a:solidFill>
                    <a:prstClr val="white"/>
                  </a:solidFill>
                  <a:latin typeface="Calibri"/>
                </a:rPr>
                <a:t>Technicien.ne SAV</a:t>
              </a:r>
            </a:p>
          </p:txBody>
        </p:sp>
      </p:grpSp>
      <p:grpSp>
        <p:nvGrpSpPr>
          <p:cNvPr id="212" name="Groupe 211">
            <a:extLst>
              <a:ext uri="{FF2B5EF4-FFF2-40B4-BE49-F238E27FC236}">
                <a16:creationId xmlns:a16="http://schemas.microsoft.com/office/drawing/2014/main" id="{8FB6151B-7CEB-9FC0-76BD-51C39D1AC27B}"/>
              </a:ext>
            </a:extLst>
          </p:cNvPr>
          <p:cNvGrpSpPr/>
          <p:nvPr/>
        </p:nvGrpSpPr>
        <p:grpSpPr>
          <a:xfrm>
            <a:off x="331690" y="7525746"/>
            <a:ext cx="207669" cy="2303504"/>
            <a:chOff x="203847" y="7921561"/>
            <a:chExt cx="402072" cy="2303504"/>
          </a:xfrm>
        </p:grpSpPr>
        <p:sp>
          <p:nvSpPr>
            <p:cNvPr id="217" name="Forme libre : forme 216">
              <a:extLst>
                <a:ext uri="{FF2B5EF4-FFF2-40B4-BE49-F238E27FC236}">
                  <a16:creationId xmlns:a16="http://schemas.microsoft.com/office/drawing/2014/main" id="{0AEB78EB-6202-9BD0-DA95-512CF4273081}"/>
                </a:ext>
              </a:extLst>
            </p:cNvPr>
            <p:cNvSpPr/>
            <p:nvPr/>
          </p:nvSpPr>
          <p:spPr>
            <a:xfrm rot="10800000">
              <a:off x="203847" y="9185755"/>
              <a:ext cx="402072" cy="1039310"/>
            </a:xfrm>
            <a:custGeom>
              <a:avLst/>
              <a:gdLst>
                <a:gd name="connsiteX0" fmla="*/ 0 w 1549400"/>
                <a:gd name="connsiteY0" fmla="*/ 0 h 589280"/>
                <a:gd name="connsiteX1" fmla="*/ 1549400 w 1549400"/>
                <a:gd name="connsiteY1" fmla="*/ 0 h 589280"/>
                <a:gd name="connsiteX2" fmla="*/ 1549400 w 1549400"/>
                <a:gd name="connsiteY2" fmla="*/ 589280 h 589280"/>
              </a:gdLst>
              <a:ahLst/>
              <a:cxnLst>
                <a:cxn ang="0">
                  <a:pos x="connsiteX0" y="connsiteY0"/>
                </a:cxn>
                <a:cxn ang="0">
                  <a:pos x="connsiteX1" y="connsiteY1"/>
                </a:cxn>
                <a:cxn ang="0">
                  <a:pos x="connsiteX2" y="connsiteY2"/>
                </a:cxn>
              </a:cxnLst>
              <a:rect l="l" t="t" r="r" b="b"/>
              <a:pathLst>
                <a:path w="1549400" h="589280">
                  <a:moveTo>
                    <a:pt x="0" y="0"/>
                  </a:moveTo>
                  <a:lnTo>
                    <a:pt x="1549400" y="0"/>
                  </a:lnTo>
                  <a:lnTo>
                    <a:pt x="1549400" y="589280"/>
                  </a:lnTo>
                </a:path>
              </a:pathLst>
            </a:custGeom>
            <a:noFill/>
            <a:ln w="57150" cap="flat" cmpd="sng" algn="ctr">
              <a:solidFill>
                <a:srgbClr val="80D33A"/>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900" b="0" i="0" u="none" strike="noStrike" kern="0" cap="none" spc="0" normalizeH="0" baseline="0" noProof="0" dirty="0">
                <a:ln>
                  <a:noFill/>
                </a:ln>
                <a:effectLst/>
                <a:uLnTx/>
                <a:uFillTx/>
                <a:latin typeface="+mj-lt"/>
                <a:ea typeface="+mn-ea"/>
                <a:cs typeface="+mn-cs"/>
              </a:endParaRPr>
            </a:p>
          </p:txBody>
        </p:sp>
        <p:sp>
          <p:nvSpPr>
            <p:cNvPr id="218" name="Forme libre : forme 217">
              <a:extLst>
                <a:ext uri="{FF2B5EF4-FFF2-40B4-BE49-F238E27FC236}">
                  <a16:creationId xmlns:a16="http://schemas.microsoft.com/office/drawing/2014/main" id="{4103C4EF-2CA5-B2E7-28D7-6CED6F547F92}"/>
                </a:ext>
              </a:extLst>
            </p:cNvPr>
            <p:cNvSpPr/>
            <p:nvPr/>
          </p:nvSpPr>
          <p:spPr>
            <a:xfrm rot="10800000" flipV="1">
              <a:off x="203847" y="7921561"/>
              <a:ext cx="402072" cy="1264193"/>
            </a:xfrm>
            <a:custGeom>
              <a:avLst/>
              <a:gdLst>
                <a:gd name="connsiteX0" fmla="*/ 0 w 1549400"/>
                <a:gd name="connsiteY0" fmla="*/ 0 h 589280"/>
                <a:gd name="connsiteX1" fmla="*/ 1549400 w 1549400"/>
                <a:gd name="connsiteY1" fmla="*/ 0 h 589280"/>
                <a:gd name="connsiteX2" fmla="*/ 1549400 w 1549400"/>
                <a:gd name="connsiteY2" fmla="*/ 589280 h 589280"/>
              </a:gdLst>
              <a:ahLst/>
              <a:cxnLst>
                <a:cxn ang="0">
                  <a:pos x="connsiteX0" y="connsiteY0"/>
                </a:cxn>
                <a:cxn ang="0">
                  <a:pos x="connsiteX1" y="connsiteY1"/>
                </a:cxn>
                <a:cxn ang="0">
                  <a:pos x="connsiteX2" y="connsiteY2"/>
                </a:cxn>
              </a:cxnLst>
              <a:rect l="l" t="t" r="r" b="b"/>
              <a:pathLst>
                <a:path w="1549400" h="589280">
                  <a:moveTo>
                    <a:pt x="0" y="0"/>
                  </a:moveTo>
                  <a:lnTo>
                    <a:pt x="1549400" y="0"/>
                  </a:lnTo>
                  <a:lnTo>
                    <a:pt x="1549400" y="589280"/>
                  </a:lnTo>
                </a:path>
              </a:pathLst>
            </a:custGeom>
            <a:noFill/>
            <a:ln w="57150" cap="flat" cmpd="sng" algn="ctr">
              <a:solidFill>
                <a:srgbClr val="80D33A"/>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900" b="0" i="0" u="none" strike="noStrike" kern="0" cap="none" spc="0" normalizeH="0" baseline="0" noProof="0" dirty="0">
                <a:ln>
                  <a:noFill/>
                </a:ln>
                <a:effectLst/>
                <a:uLnTx/>
                <a:uFillTx/>
                <a:latin typeface="+mj-lt"/>
                <a:ea typeface="+mn-ea"/>
                <a:cs typeface="+mn-cs"/>
              </a:endParaRPr>
            </a:p>
          </p:txBody>
        </p:sp>
      </p:grpSp>
      <p:grpSp>
        <p:nvGrpSpPr>
          <p:cNvPr id="213" name="Groupe 212">
            <a:extLst>
              <a:ext uri="{FF2B5EF4-FFF2-40B4-BE49-F238E27FC236}">
                <a16:creationId xmlns:a16="http://schemas.microsoft.com/office/drawing/2014/main" id="{1124F99B-3B20-D303-1F4E-E6E7A68A6112}"/>
              </a:ext>
            </a:extLst>
          </p:cNvPr>
          <p:cNvGrpSpPr/>
          <p:nvPr/>
        </p:nvGrpSpPr>
        <p:grpSpPr>
          <a:xfrm flipH="1">
            <a:off x="7021904" y="7525746"/>
            <a:ext cx="207669" cy="2303504"/>
            <a:chOff x="6295917" y="7921561"/>
            <a:chExt cx="402072" cy="2303504"/>
          </a:xfrm>
        </p:grpSpPr>
        <p:sp>
          <p:nvSpPr>
            <p:cNvPr id="214" name="Forme libre : forme 213">
              <a:extLst>
                <a:ext uri="{FF2B5EF4-FFF2-40B4-BE49-F238E27FC236}">
                  <a16:creationId xmlns:a16="http://schemas.microsoft.com/office/drawing/2014/main" id="{A2282EA2-DB1E-83C4-640C-EE67CA4263B0}"/>
                </a:ext>
              </a:extLst>
            </p:cNvPr>
            <p:cNvSpPr/>
            <p:nvPr/>
          </p:nvSpPr>
          <p:spPr>
            <a:xfrm rot="10800000">
              <a:off x="6295917" y="9185755"/>
              <a:ext cx="402072" cy="1039310"/>
            </a:xfrm>
            <a:custGeom>
              <a:avLst/>
              <a:gdLst>
                <a:gd name="connsiteX0" fmla="*/ 0 w 1549400"/>
                <a:gd name="connsiteY0" fmla="*/ 0 h 589280"/>
                <a:gd name="connsiteX1" fmla="*/ 1549400 w 1549400"/>
                <a:gd name="connsiteY1" fmla="*/ 0 h 589280"/>
                <a:gd name="connsiteX2" fmla="*/ 1549400 w 1549400"/>
                <a:gd name="connsiteY2" fmla="*/ 589280 h 589280"/>
              </a:gdLst>
              <a:ahLst/>
              <a:cxnLst>
                <a:cxn ang="0">
                  <a:pos x="connsiteX0" y="connsiteY0"/>
                </a:cxn>
                <a:cxn ang="0">
                  <a:pos x="connsiteX1" y="connsiteY1"/>
                </a:cxn>
                <a:cxn ang="0">
                  <a:pos x="connsiteX2" y="connsiteY2"/>
                </a:cxn>
              </a:cxnLst>
              <a:rect l="l" t="t" r="r" b="b"/>
              <a:pathLst>
                <a:path w="1549400" h="589280">
                  <a:moveTo>
                    <a:pt x="0" y="0"/>
                  </a:moveTo>
                  <a:lnTo>
                    <a:pt x="1549400" y="0"/>
                  </a:lnTo>
                  <a:lnTo>
                    <a:pt x="1549400" y="589280"/>
                  </a:lnTo>
                </a:path>
              </a:pathLst>
            </a:custGeom>
            <a:noFill/>
            <a:ln w="57150" cap="flat" cmpd="sng" algn="ctr">
              <a:solidFill>
                <a:srgbClr val="80D33A"/>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900" b="0" i="0" u="none" strike="noStrike" kern="0" cap="none" spc="0" normalizeH="0" baseline="0" noProof="0" dirty="0">
                <a:ln>
                  <a:noFill/>
                </a:ln>
                <a:effectLst/>
                <a:uLnTx/>
                <a:uFillTx/>
                <a:latin typeface="+mj-lt"/>
                <a:ea typeface="+mn-ea"/>
                <a:cs typeface="+mn-cs"/>
              </a:endParaRPr>
            </a:p>
          </p:txBody>
        </p:sp>
        <p:sp>
          <p:nvSpPr>
            <p:cNvPr id="216" name="Forme libre : forme 215">
              <a:extLst>
                <a:ext uri="{FF2B5EF4-FFF2-40B4-BE49-F238E27FC236}">
                  <a16:creationId xmlns:a16="http://schemas.microsoft.com/office/drawing/2014/main" id="{C9DCE53E-3891-C0F4-B077-ED6FA4FB15F0}"/>
                </a:ext>
              </a:extLst>
            </p:cNvPr>
            <p:cNvSpPr/>
            <p:nvPr/>
          </p:nvSpPr>
          <p:spPr>
            <a:xfrm rot="10800000" flipV="1">
              <a:off x="6295917" y="7921561"/>
              <a:ext cx="402072" cy="1264193"/>
            </a:xfrm>
            <a:custGeom>
              <a:avLst/>
              <a:gdLst>
                <a:gd name="connsiteX0" fmla="*/ 0 w 1549400"/>
                <a:gd name="connsiteY0" fmla="*/ 0 h 589280"/>
                <a:gd name="connsiteX1" fmla="*/ 1549400 w 1549400"/>
                <a:gd name="connsiteY1" fmla="*/ 0 h 589280"/>
                <a:gd name="connsiteX2" fmla="*/ 1549400 w 1549400"/>
                <a:gd name="connsiteY2" fmla="*/ 589280 h 589280"/>
              </a:gdLst>
              <a:ahLst/>
              <a:cxnLst>
                <a:cxn ang="0">
                  <a:pos x="connsiteX0" y="connsiteY0"/>
                </a:cxn>
                <a:cxn ang="0">
                  <a:pos x="connsiteX1" y="connsiteY1"/>
                </a:cxn>
                <a:cxn ang="0">
                  <a:pos x="connsiteX2" y="connsiteY2"/>
                </a:cxn>
              </a:cxnLst>
              <a:rect l="l" t="t" r="r" b="b"/>
              <a:pathLst>
                <a:path w="1549400" h="589280">
                  <a:moveTo>
                    <a:pt x="0" y="0"/>
                  </a:moveTo>
                  <a:lnTo>
                    <a:pt x="1549400" y="0"/>
                  </a:lnTo>
                  <a:lnTo>
                    <a:pt x="1549400" y="589280"/>
                  </a:lnTo>
                </a:path>
              </a:pathLst>
            </a:custGeom>
            <a:noFill/>
            <a:ln w="57150" cap="flat" cmpd="sng" algn="ctr">
              <a:solidFill>
                <a:srgbClr val="80D33A"/>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900" b="0" i="0" u="none" strike="noStrike" kern="0" cap="none" spc="0" normalizeH="0" baseline="0" noProof="0" dirty="0">
                <a:ln>
                  <a:noFill/>
                </a:ln>
                <a:effectLst/>
                <a:uLnTx/>
                <a:uFillTx/>
                <a:latin typeface="+mj-lt"/>
                <a:ea typeface="+mn-ea"/>
                <a:cs typeface="+mn-cs"/>
              </a:endParaRPr>
            </a:p>
          </p:txBody>
        </p:sp>
      </p:grpSp>
      <p:grpSp>
        <p:nvGrpSpPr>
          <p:cNvPr id="219" name="Group 2">
            <a:extLst>
              <a:ext uri="{FF2B5EF4-FFF2-40B4-BE49-F238E27FC236}">
                <a16:creationId xmlns:a16="http://schemas.microsoft.com/office/drawing/2014/main" id="{33C18250-1800-F8F9-CC6D-E611803652AA}"/>
              </a:ext>
            </a:extLst>
          </p:cNvPr>
          <p:cNvGrpSpPr/>
          <p:nvPr/>
        </p:nvGrpSpPr>
        <p:grpSpPr>
          <a:xfrm>
            <a:off x="2005353" y="9485769"/>
            <a:ext cx="447041" cy="234719"/>
            <a:chOff x="4058445" y="1328945"/>
            <a:chExt cx="3999705" cy="2100056"/>
          </a:xfrm>
        </p:grpSpPr>
        <p:sp>
          <p:nvSpPr>
            <p:cNvPr id="220" name="Freeform: Shape 3">
              <a:extLst>
                <a:ext uri="{FF2B5EF4-FFF2-40B4-BE49-F238E27FC236}">
                  <a16:creationId xmlns:a16="http://schemas.microsoft.com/office/drawing/2014/main" id="{31B77E8C-A980-CF8B-1111-DB8D21F2BE21}"/>
                </a:ext>
              </a:extLst>
            </p:cNvPr>
            <p:cNvSpPr>
              <a:spLocks/>
            </p:cNvSpPr>
            <p:nvPr/>
          </p:nvSpPr>
          <p:spPr bwMode="auto">
            <a:xfrm>
              <a:off x="6513774" y="1442148"/>
              <a:ext cx="1151729" cy="1135757"/>
            </a:xfrm>
            <a:custGeom>
              <a:avLst/>
              <a:gdLst>
                <a:gd name="connsiteX0" fmla="*/ 179134 w 1151729"/>
                <a:gd name="connsiteY0" fmla="*/ 0 h 1135757"/>
                <a:gd name="connsiteX1" fmla="*/ 1151729 w 1151729"/>
                <a:gd name="connsiteY1" fmla="*/ 746921 h 1135757"/>
                <a:gd name="connsiteX2" fmla="*/ 645431 w 1151729"/>
                <a:gd name="connsiteY2" fmla="*/ 1135757 h 1135757"/>
                <a:gd name="connsiteX3" fmla="*/ 627865 w 1151729"/>
                <a:gd name="connsiteY3" fmla="*/ 1108416 h 1135757"/>
                <a:gd name="connsiteX4" fmla="*/ 33622 w 1151729"/>
                <a:gd name="connsiteY4" fmla="*/ 598071 h 1135757"/>
                <a:gd name="connsiteX5" fmla="*/ 0 w 1151729"/>
                <a:gd name="connsiteY5" fmla="*/ 582756 h 1135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1729" h="1135757">
                  <a:moveTo>
                    <a:pt x="179134" y="0"/>
                  </a:moveTo>
                  <a:cubicBezTo>
                    <a:pt x="569894" y="134114"/>
                    <a:pt x="910312" y="395615"/>
                    <a:pt x="1151729" y="746921"/>
                  </a:cubicBezTo>
                  <a:lnTo>
                    <a:pt x="645431" y="1135757"/>
                  </a:lnTo>
                  <a:lnTo>
                    <a:pt x="627865" y="1108416"/>
                  </a:lnTo>
                  <a:cubicBezTo>
                    <a:pt x="476415" y="896432"/>
                    <a:pt x="272450" y="720754"/>
                    <a:pt x="33622" y="598071"/>
                  </a:cubicBezTo>
                  <a:lnTo>
                    <a:pt x="0" y="582756"/>
                  </a:lnTo>
                  <a:close/>
                </a:path>
              </a:pathLst>
            </a:custGeom>
            <a:solidFill>
              <a:srgbClr val="6EA56C"/>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900" kern="0">
                <a:latin typeface="+mj-lt"/>
              </a:endParaRPr>
            </a:p>
          </p:txBody>
        </p:sp>
        <p:sp>
          <p:nvSpPr>
            <p:cNvPr id="221" name="Freeform: Shape 4">
              <a:extLst>
                <a:ext uri="{FF2B5EF4-FFF2-40B4-BE49-F238E27FC236}">
                  <a16:creationId xmlns:a16="http://schemas.microsoft.com/office/drawing/2014/main" id="{9C80164D-D78C-3E37-5504-C20BF826FF1E}"/>
                </a:ext>
              </a:extLst>
            </p:cNvPr>
            <p:cNvSpPr>
              <a:spLocks/>
            </p:cNvSpPr>
            <p:nvPr/>
          </p:nvSpPr>
          <p:spPr bwMode="auto">
            <a:xfrm>
              <a:off x="7179300" y="2218752"/>
              <a:ext cx="878850" cy="1210249"/>
            </a:xfrm>
            <a:custGeom>
              <a:avLst/>
              <a:gdLst>
                <a:gd name="connsiteX0" fmla="*/ 507526 w 878850"/>
                <a:gd name="connsiteY0" fmla="*/ 0 h 1210249"/>
                <a:gd name="connsiteX1" fmla="*/ 878850 w 878850"/>
                <a:gd name="connsiteY1" fmla="*/ 1210249 h 1210249"/>
                <a:gd name="connsiteX2" fmla="*/ 249522 w 878850"/>
                <a:gd name="connsiteY2" fmla="*/ 1210249 h 1210249"/>
                <a:gd name="connsiteX3" fmla="*/ 241498 w 878850"/>
                <a:gd name="connsiteY3" fmla="*/ 1059986 h 1210249"/>
                <a:gd name="connsiteX4" fmla="*/ 46766 w 878850"/>
                <a:gd name="connsiteY4" fmla="*/ 463225 h 1210249"/>
                <a:gd name="connsiteX5" fmla="*/ 0 w 878850"/>
                <a:gd name="connsiteY5" fmla="*/ 390432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8850" h="1210249">
                  <a:moveTo>
                    <a:pt x="507526" y="0"/>
                  </a:moveTo>
                  <a:cubicBezTo>
                    <a:pt x="748840" y="351784"/>
                    <a:pt x="878850" y="775471"/>
                    <a:pt x="878850" y="1210249"/>
                  </a:cubicBezTo>
                  <a:lnTo>
                    <a:pt x="249522" y="1210249"/>
                  </a:lnTo>
                  <a:lnTo>
                    <a:pt x="241498" y="1059986"/>
                  </a:lnTo>
                  <a:cubicBezTo>
                    <a:pt x="218480" y="845664"/>
                    <a:pt x="150557" y="643895"/>
                    <a:pt x="46766" y="463225"/>
                  </a:cubicBezTo>
                  <a:lnTo>
                    <a:pt x="0" y="390432"/>
                  </a:lnTo>
                  <a:close/>
                </a:path>
              </a:pathLst>
            </a:custGeom>
            <a:solidFill>
              <a:srgbClr val="6EA56C">
                <a:lumMod val="75000"/>
              </a:srgbClr>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900" kern="0">
                <a:latin typeface="+mj-lt"/>
              </a:endParaRPr>
            </a:p>
          </p:txBody>
        </p:sp>
        <p:sp>
          <p:nvSpPr>
            <p:cNvPr id="222" name="Freeform: Shape 5">
              <a:extLst>
                <a:ext uri="{FF2B5EF4-FFF2-40B4-BE49-F238E27FC236}">
                  <a16:creationId xmlns:a16="http://schemas.microsoft.com/office/drawing/2014/main" id="{0F0D75AE-F373-DF7A-62C6-9559187A7F1F}"/>
                </a:ext>
              </a:extLst>
            </p:cNvPr>
            <p:cNvSpPr>
              <a:spLocks/>
            </p:cNvSpPr>
            <p:nvPr/>
          </p:nvSpPr>
          <p:spPr bwMode="auto">
            <a:xfrm>
              <a:off x="4058445" y="2218752"/>
              <a:ext cx="494785" cy="1210249"/>
            </a:xfrm>
            <a:custGeom>
              <a:avLst/>
              <a:gdLst>
                <a:gd name="connsiteX0" fmla="*/ 371324 w 494785"/>
                <a:gd name="connsiteY0" fmla="*/ 0 h 1210249"/>
                <a:gd name="connsiteX1" fmla="*/ 494785 w 494785"/>
                <a:gd name="connsiteY1" fmla="*/ 94976 h 1210249"/>
                <a:gd name="connsiteX2" fmla="*/ 493680 w 494785"/>
                <a:gd name="connsiteY2" fmla="*/ 95926 h 1210249"/>
                <a:gd name="connsiteX3" fmla="*/ 8702 w 494785"/>
                <a:gd name="connsiteY3" fmla="*/ 1059986 h 1210249"/>
                <a:gd name="connsiteX4" fmla="*/ 678 w 494785"/>
                <a:gd name="connsiteY4" fmla="*/ 1210249 h 1210249"/>
                <a:gd name="connsiteX5" fmla="*/ 0 w 494785"/>
                <a:gd name="connsiteY5" fmla="*/ 1210249 h 1210249"/>
                <a:gd name="connsiteX6" fmla="*/ 371324 w 494785"/>
                <a:gd name="connsiteY6" fmla="*/ 0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785" h="1210249">
                  <a:moveTo>
                    <a:pt x="371324" y="0"/>
                  </a:moveTo>
                  <a:lnTo>
                    <a:pt x="494785" y="94976"/>
                  </a:lnTo>
                  <a:lnTo>
                    <a:pt x="493680" y="95926"/>
                  </a:lnTo>
                  <a:cubicBezTo>
                    <a:pt x="226787" y="348302"/>
                    <a:pt x="48983" y="684922"/>
                    <a:pt x="8702" y="1059986"/>
                  </a:cubicBezTo>
                  <a:lnTo>
                    <a:pt x="678" y="1210249"/>
                  </a:lnTo>
                  <a:lnTo>
                    <a:pt x="0" y="1210249"/>
                  </a:lnTo>
                  <a:cubicBezTo>
                    <a:pt x="0" y="775471"/>
                    <a:pt x="130010" y="351784"/>
                    <a:pt x="371324" y="0"/>
                  </a:cubicBezTo>
                  <a:close/>
                </a:path>
              </a:pathLst>
            </a:custGeom>
            <a:solidFill>
              <a:srgbClr val="F15F47"/>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900" kern="0">
                <a:latin typeface="+mj-lt"/>
              </a:endParaRPr>
            </a:p>
          </p:txBody>
        </p:sp>
        <p:sp>
          <p:nvSpPr>
            <p:cNvPr id="223" name="Freeform: Shape 6">
              <a:extLst>
                <a:ext uri="{FF2B5EF4-FFF2-40B4-BE49-F238E27FC236}">
                  <a16:creationId xmlns:a16="http://schemas.microsoft.com/office/drawing/2014/main" id="{79441FF6-25F0-10EE-2231-2E7D83B097DF}"/>
                </a:ext>
              </a:extLst>
            </p:cNvPr>
            <p:cNvSpPr>
              <a:spLocks/>
            </p:cNvSpPr>
            <p:nvPr/>
          </p:nvSpPr>
          <p:spPr bwMode="auto">
            <a:xfrm>
              <a:off x="4451091" y="1442148"/>
              <a:ext cx="1099724" cy="847226"/>
            </a:xfrm>
            <a:custGeom>
              <a:avLst/>
              <a:gdLst>
                <a:gd name="connsiteX0" fmla="*/ 971704 w 1099724"/>
                <a:gd name="connsiteY0" fmla="*/ 0 h 847226"/>
                <a:gd name="connsiteX1" fmla="*/ 1099724 w 1099724"/>
                <a:gd name="connsiteY1" fmla="*/ 416936 h 847226"/>
                <a:gd name="connsiteX2" fmla="*/ 953189 w 1099724"/>
                <a:gd name="connsiteY2" fmla="*/ 438083 h 847226"/>
                <a:gd name="connsiteX3" fmla="*/ 220729 w 1099724"/>
                <a:gd name="connsiteY3" fmla="*/ 769660 h 847226"/>
                <a:gd name="connsiteX4" fmla="*/ 130476 w 1099724"/>
                <a:gd name="connsiteY4" fmla="*/ 847226 h 847226"/>
                <a:gd name="connsiteX5" fmla="*/ 0 w 1099724"/>
                <a:gd name="connsiteY5" fmla="*/ 746921 h 847226"/>
                <a:gd name="connsiteX6" fmla="*/ 971704 w 1099724"/>
                <a:gd name="connsiteY6" fmla="*/ 0 h 847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9724" h="847226">
                  <a:moveTo>
                    <a:pt x="971704" y="0"/>
                  </a:moveTo>
                  <a:lnTo>
                    <a:pt x="1099724" y="416936"/>
                  </a:lnTo>
                  <a:lnTo>
                    <a:pt x="953189" y="438083"/>
                  </a:lnTo>
                  <a:cubicBezTo>
                    <a:pt x="678879" y="491162"/>
                    <a:pt x="428842" y="607251"/>
                    <a:pt x="220729" y="769660"/>
                  </a:cubicBezTo>
                  <a:lnTo>
                    <a:pt x="130476" y="847226"/>
                  </a:lnTo>
                  <a:lnTo>
                    <a:pt x="0" y="746921"/>
                  </a:lnTo>
                  <a:cubicBezTo>
                    <a:pt x="241337" y="395615"/>
                    <a:pt x="581377" y="134114"/>
                    <a:pt x="971704" y="0"/>
                  </a:cubicBezTo>
                  <a:close/>
                </a:path>
              </a:pathLst>
            </a:custGeom>
            <a:solidFill>
              <a:srgbClr val="FBA91E"/>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900" kern="0">
                <a:latin typeface="+mj-lt"/>
              </a:endParaRPr>
            </a:p>
          </p:txBody>
        </p:sp>
        <p:sp>
          <p:nvSpPr>
            <p:cNvPr id="224" name="Freeform: Shape 7">
              <a:extLst>
                <a:ext uri="{FF2B5EF4-FFF2-40B4-BE49-F238E27FC236}">
                  <a16:creationId xmlns:a16="http://schemas.microsoft.com/office/drawing/2014/main" id="{23A0BADD-FD80-C832-E878-1ECB93B382EC}"/>
                </a:ext>
              </a:extLst>
            </p:cNvPr>
            <p:cNvSpPr>
              <a:spLocks/>
            </p:cNvSpPr>
            <p:nvPr/>
          </p:nvSpPr>
          <p:spPr bwMode="auto">
            <a:xfrm>
              <a:off x="5457640" y="1328945"/>
              <a:ext cx="1201315" cy="680929"/>
            </a:xfrm>
            <a:custGeom>
              <a:avLst/>
              <a:gdLst>
                <a:gd name="connsiteX0" fmla="*/ 600658 w 1201315"/>
                <a:gd name="connsiteY0" fmla="*/ 0 h 680929"/>
                <a:gd name="connsiteX1" fmla="*/ 1201315 w 1201315"/>
                <a:gd name="connsiteY1" fmla="*/ 100628 h 680929"/>
                <a:gd name="connsiteX2" fmla="*/ 1023137 w 1201315"/>
                <a:gd name="connsiteY2" fmla="*/ 680929 h 680929"/>
                <a:gd name="connsiteX3" fmla="*/ 942416 w 1201315"/>
                <a:gd name="connsiteY3" fmla="*/ 644159 h 680929"/>
                <a:gd name="connsiteX4" fmla="*/ 286332 w 1201315"/>
                <a:gd name="connsiteY4" fmla="*/ 518906 h 680929"/>
                <a:gd name="connsiteX5" fmla="*/ 130672 w 1201315"/>
                <a:gd name="connsiteY5" fmla="*/ 526339 h 680929"/>
                <a:gd name="connsiteX6" fmla="*/ 0 w 1201315"/>
                <a:gd name="connsiteY6" fmla="*/ 100628 h 680929"/>
                <a:gd name="connsiteX7" fmla="*/ 600658 w 1201315"/>
                <a:gd name="connsiteY7" fmla="*/ 0 h 680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315" h="680929">
                  <a:moveTo>
                    <a:pt x="600658" y="0"/>
                  </a:moveTo>
                  <a:cubicBezTo>
                    <a:pt x="803385" y="0"/>
                    <a:pt x="1006113" y="33543"/>
                    <a:pt x="1201315" y="100628"/>
                  </a:cubicBezTo>
                  <a:lnTo>
                    <a:pt x="1023137" y="680929"/>
                  </a:lnTo>
                  <a:lnTo>
                    <a:pt x="942416" y="644159"/>
                  </a:lnTo>
                  <a:cubicBezTo>
                    <a:pt x="740762" y="563506"/>
                    <a:pt x="519055" y="518906"/>
                    <a:pt x="286332" y="518906"/>
                  </a:cubicBezTo>
                  <a:lnTo>
                    <a:pt x="130672" y="526339"/>
                  </a:lnTo>
                  <a:lnTo>
                    <a:pt x="0" y="100628"/>
                  </a:lnTo>
                  <a:cubicBezTo>
                    <a:pt x="195202" y="33543"/>
                    <a:pt x="397930" y="0"/>
                    <a:pt x="600658" y="0"/>
                  </a:cubicBezTo>
                  <a:close/>
                </a:path>
              </a:pathLst>
            </a:custGeom>
            <a:solidFill>
              <a:srgbClr val="FEDA2F"/>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900" kern="0">
                <a:latin typeface="+mj-lt"/>
              </a:endParaRPr>
            </a:p>
          </p:txBody>
        </p:sp>
        <p:sp>
          <p:nvSpPr>
            <p:cNvPr id="225" name="Isosceles Triangle 12">
              <a:extLst>
                <a:ext uri="{FF2B5EF4-FFF2-40B4-BE49-F238E27FC236}">
                  <a16:creationId xmlns:a16="http://schemas.microsoft.com/office/drawing/2014/main" id="{4A6A1120-0167-96FD-7500-9DC2904E7583}"/>
                </a:ext>
              </a:extLst>
            </p:cNvPr>
            <p:cNvSpPr/>
            <p:nvPr/>
          </p:nvSpPr>
          <p:spPr>
            <a:xfrm rot="3354717">
              <a:off x="6656261" y="1899781"/>
              <a:ext cx="253618" cy="1729877"/>
            </a:xfrm>
            <a:prstGeom prst="triangle">
              <a:avLst/>
            </a:prstGeom>
            <a:solidFill>
              <a:srgbClr val="001F33"/>
            </a:solidFill>
            <a:ln w="12700" cap="flat" cmpd="sng" algn="ctr">
              <a:noFill/>
              <a:prstDash val="solid"/>
              <a:miter lim="800000"/>
            </a:ln>
            <a:effectLst/>
          </p:spPr>
          <p:txBody>
            <a:bodyPr rtlCol="0" anchor="ctr"/>
            <a:lstStyle/>
            <a:p>
              <a:pPr algn="ctr">
                <a:defRPr/>
              </a:pPr>
              <a:endParaRPr lang="en-US" sz="900" kern="0">
                <a:latin typeface="+mj-lt"/>
              </a:endParaRPr>
            </a:p>
          </p:txBody>
        </p:sp>
        <p:sp>
          <p:nvSpPr>
            <p:cNvPr id="226" name="Freeform: Shape 13">
              <a:extLst>
                <a:ext uri="{FF2B5EF4-FFF2-40B4-BE49-F238E27FC236}">
                  <a16:creationId xmlns:a16="http://schemas.microsoft.com/office/drawing/2014/main" id="{1631C454-DB4E-BACC-874E-32C699AA9C12}"/>
                </a:ext>
              </a:extLst>
            </p:cNvPr>
            <p:cNvSpPr/>
            <p:nvPr/>
          </p:nvSpPr>
          <p:spPr>
            <a:xfrm>
              <a:off x="5593386" y="2963852"/>
              <a:ext cx="930298" cy="465149"/>
            </a:xfrm>
            <a:custGeom>
              <a:avLst/>
              <a:gdLst>
                <a:gd name="connsiteX0" fmla="*/ 465149 w 930298"/>
                <a:gd name="connsiteY0" fmla="*/ 0 h 465149"/>
                <a:gd name="connsiteX1" fmla="*/ 930298 w 930298"/>
                <a:gd name="connsiteY1" fmla="*/ 465149 h 465149"/>
                <a:gd name="connsiteX2" fmla="*/ 0 w 930298"/>
                <a:gd name="connsiteY2" fmla="*/ 465149 h 465149"/>
                <a:gd name="connsiteX3" fmla="*/ 465149 w 930298"/>
                <a:gd name="connsiteY3" fmla="*/ 0 h 465149"/>
              </a:gdLst>
              <a:ahLst/>
              <a:cxnLst>
                <a:cxn ang="0">
                  <a:pos x="connsiteX0" y="connsiteY0"/>
                </a:cxn>
                <a:cxn ang="0">
                  <a:pos x="connsiteX1" y="connsiteY1"/>
                </a:cxn>
                <a:cxn ang="0">
                  <a:pos x="connsiteX2" y="connsiteY2"/>
                </a:cxn>
                <a:cxn ang="0">
                  <a:pos x="connsiteX3" y="connsiteY3"/>
                </a:cxn>
              </a:cxnLst>
              <a:rect l="l" t="t" r="r" b="b"/>
              <a:pathLst>
                <a:path w="930298" h="465149">
                  <a:moveTo>
                    <a:pt x="465149" y="0"/>
                  </a:moveTo>
                  <a:cubicBezTo>
                    <a:pt x="722044" y="0"/>
                    <a:pt x="930298" y="208254"/>
                    <a:pt x="930298" y="465149"/>
                  </a:cubicBezTo>
                  <a:lnTo>
                    <a:pt x="0" y="465149"/>
                  </a:lnTo>
                  <a:cubicBezTo>
                    <a:pt x="0" y="208254"/>
                    <a:pt x="208254" y="0"/>
                    <a:pt x="465149" y="0"/>
                  </a:cubicBezTo>
                  <a:close/>
                </a:path>
              </a:pathLst>
            </a:custGeom>
            <a:solidFill>
              <a:srgbClr val="001F33"/>
            </a:solidFill>
            <a:ln w="12700" cap="flat" cmpd="sng" algn="ctr">
              <a:noFill/>
              <a:prstDash val="solid"/>
              <a:miter lim="800000"/>
            </a:ln>
            <a:effectLst/>
          </p:spPr>
          <p:txBody>
            <a:bodyPr wrap="square" rtlCol="0" anchor="ctr">
              <a:noAutofit/>
            </a:bodyPr>
            <a:lstStyle/>
            <a:p>
              <a:pPr algn="ctr">
                <a:defRPr/>
              </a:pPr>
              <a:endParaRPr lang="en-US" sz="900" kern="0">
                <a:latin typeface="+mj-lt"/>
              </a:endParaRPr>
            </a:p>
          </p:txBody>
        </p:sp>
      </p:grpSp>
      <p:sp>
        <p:nvSpPr>
          <p:cNvPr id="227" name="Espace réservé du contenu 3">
            <a:extLst>
              <a:ext uri="{FF2B5EF4-FFF2-40B4-BE49-F238E27FC236}">
                <a16:creationId xmlns:a16="http://schemas.microsoft.com/office/drawing/2014/main" id="{536CDC52-9D42-1A2D-DE14-9DCB5F2B4C4F}"/>
              </a:ext>
            </a:extLst>
          </p:cNvPr>
          <p:cNvSpPr txBox="1">
            <a:spLocks/>
          </p:cNvSpPr>
          <p:nvPr/>
        </p:nvSpPr>
        <p:spPr>
          <a:xfrm>
            <a:off x="418803" y="9627233"/>
            <a:ext cx="2160000" cy="110800"/>
          </a:xfrm>
          <a:prstGeom prst="rect">
            <a:avLst/>
          </a:prstGeom>
          <a:noFill/>
        </p:spPr>
        <p:txBody>
          <a:bodyPr wrap="square" lIns="0" tIns="0" rIns="0" bIns="0">
            <a:spAutoFit/>
          </a:bodyPr>
          <a:lstStyle>
            <a:defPPr>
              <a:defRPr lang="fr-FR"/>
            </a:defPPr>
            <a:lvl1pPr>
              <a:lnSpc>
                <a:spcPct val="90000"/>
              </a:lnSpc>
              <a:spcBef>
                <a:spcPts val="400"/>
              </a:spcBef>
              <a:spcAft>
                <a:spcPts val="400"/>
              </a:spcAft>
              <a:defRPr sz="800" b="1"/>
            </a:lvl1pPr>
            <a:lvl2pPr marL="168275" indent="-168275"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2pPr>
            <a:lvl3pPr marL="0" indent="0" algn="l" defTabSz="914400" rtl="0" eaLnBrk="1" latinLnBrk="0" hangingPunct="1">
              <a:lnSpc>
                <a:spcPct val="90000"/>
              </a:lnSpc>
              <a:spcBef>
                <a:spcPts val="400"/>
              </a:spcBef>
              <a:spcAft>
                <a:spcPts val="400"/>
              </a:spcAft>
              <a:buFont typeface="Arial" panose="020B0604020202020204" pitchFamily="34" charset="0"/>
              <a:buNone/>
              <a:tabLst/>
              <a:defRPr sz="1400" b="1" kern="1200">
                <a:solidFill>
                  <a:srgbClr val="80D33A"/>
                </a:solidFill>
                <a:latin typeface="+mn-lt"/>
                <a:ea typeface="+mn-ea"/>
                <a:cs typeface="+mn-cs"/>
              </a:defRPr>
            </a:lvl3pPr>
            <a:lvl4pPr marL="357188" indent="-153988"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4pPr>
            <a:lvl5pPr marL="2057400" indent="-228600"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Maturité : </a:t>
            </a:r>
            <a:r>
              <a:rPr lang="fr-FR" b="0" dirty="0"/>
              <a:t>Moyenne à haute</a:t>
            </a:r>
          </a:p>
        </p:txBody>
      </p:sp>
      <p:sp>
        <p:nvSpPr>
          <p:cNvPr id="228" name="Espace réservé du contenu 3">
            <a:extLst>
              <a:ext uri="{FF2B5EF4-FFF2-40B4-BE49-F238E27FC236}">
                <a16:creationId xmlns:a16="http://schemas.microsoft.com/office/drawing/2014/main" id="{E5EBA3D9-E28C-FBF6-18AD-D8E99E1C1544}"/>
              </a:ext>
            </a:extLst>
          </p:cNvPr>
          <p:cNvSpPr txBox="1">
            <a:spLocks/>
          </p:cNvSpPr>
          <p:nvPr/>
        </p:nvSpPr>
        <p:spPr>
          <a:xfrm>
            <a:off x="2738854" y="7528837"/>
            <a:ext cx="2080342" cy="1888174"/>
          </a:xfrm>
          <a:prstGeom prst="rect">
            <a:avLst/>
          </a:prstGeom>
          <a:ln>
            <a:noFill/>
          </a:ln>
        </p:spPr>
        <p:txBody>
          <a:bodyPr vert="horz" lIns="0" tIns="0" rIns="0" bIns="0" rtlCol="0">
            <a:noAutofit/>
          </a:bodyPr>
          <a:lstStyle>
            <a:lvl1pPr marL="0" indent="0" algn="l" defTabSz="914400" rtl="0" eaLnBrk="1" latinLnBrk="0" hangingPunct="1">
              <a:lnSpc>
                <a:spcPct val="90000"/>
              </a:lnSpc>
              <a:spcBef>
                <a:spcPts val="400"/>
              </a:spcBef>
              <a:spcAft>
                <a:spcPts val="400"/>
              </a:spcAft>
              <a:buFont typeface="Arial" panose="020B0604020202020204" pitchFamily="34" charset="0"/>
              <a:buNone/>
              <a:defRPr sz="1200" kern="1200">
                <a:solidFill>
                  <a:srgbClr val="004271"/>
                </a:solidFill>
                <a:latin typeface="+mn-lt"/>
                <a:ea typeface="+mn-ea"/>
                <a:cs typeface="+mn-cs"/>
              </a:defRPr>
            </a:lvl1pPr>
            <a:lvl2pPr marL="168275" indent="-168275"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2pPr>
            <a:lvl3pPr marL="0" indent="0" algn="l" defTabSz="914400" rtl="0" eaLnBrk="1" latinLnBrk="0" hangingPunct="1">
              <a:lnSpc>
                <a:spcPct val="90000"/>
              </a:lnSpc>
              <a:spcBef>
                <a:spcPts val="400"/>
              </a:spcBef>
              <a:spcAft>
                <a:spcPts val="400"/>
              </a:spcAft>
              <a:buFont typeface="Arial" panose="020B0604020202020204" pitchFamily="34" charset="0"/>
              <a:buNone/>
              <a:tabLst/>
              <a:defRPr sz="1400" b="1" kern="1200">
                <a:solidFill>
                  <a:srgbClr val="80D33A"/>
                </a:solidFill>
                <a:latin typeface="+mn-lt"/>
                <a:ea typeface="+mn-ea"/>
                <a:cs typeface="+mn-cs"/>
              </a:defRPr>
            </a:lvl3pPr>
            <a:lvl4pPr marL="357188" indent="-153988"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4pPr>
            <a:lvl5pPr marL="2057400" indent="-228600"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07000"/>
              </a:lnSpc>
              <a:spcBef>
                <a:spcPts val="0"/>
              </a:spcBef>
              <a:spcAft>
                <a:spcPts val="800"/>
              </a:spcAft>
            </a:pPr>
            <a:r>
              <a:rPr lang="fr-FR" sz="900" b="1" dirty="0">
                <a:solidFill>
                  <a:srgbClr val="80D33A"/>
                </a:solidFill>
              </a:rPr>
              <a:t>Management &amp; encadrement des équipes assistés par IA </a:t>
            </a:r>
          </a:p>
          <a:p>
            <a:pPr algn="just">
              <a:lnSpc>
                <a:spcPct val="107000"/>
              </a:lnSpc>
              <a:spcBef>
                <a:spcPts val="0"/>
              </a:spcBef>
              <a:spcAft>
                <a:spcPts val="800"/>
              </a:spcAft>
            </a:pPr>
            <a:r>
              <a:rPr lang="fr-FR" sz="800" dirty="0">
                <a:solidFill>
                  <a:schemeClr val="tx1"/>
                </a:solidFill>
              </a:rPr>
              <a:t>Plateformes dédiées permettant d’accompagner un manager dans ses missions d’encadrement : analyse des performances individuelles, suivi des objectifs, génération de feedbacks constructifs et recommandations de plans de développement personnalisés.</a:t>
            </a:r>
          </a:p>
          <a:p>
            <a:pPr>
              <a:lnSpc>
                <a:spcPct val="107000"/>
              </a:lnSpc>
              <a:spcBef>
                <a:spcPts val="0"/>
              </a:spcBef>
              <a:spcAft>
                <a:spcPts val="800"/>
              </a:spcAft>
            </a:pPr>
            <a:r>
              <a:rPr lang="fr-FR" sz="800" b="1" dirty="0">
                <a:solidFill>
                  <a:schemeClr val="tx1"/>
                </a:solidFill>
              </a:rPr>
              <a:t>Taille des entreprises concernées</a:t>
            </a:r>
            <a:r>
              <a:rPr lang="fr-FR" sz="800" dirty="0">
                <a:solidFill>
                  <a:schemeClr val="tx1"/>
                </a:solidFill>
              </a:rPr>
              <a:t> :</a:t>
            </a:r>
            <a:br>
              <a:rPr lang="fr-FR" sz="800" dirty="0">
                <a:solidFill>
                  <a:schemeClr val="tx1"/>
                </a:solidFill>
              </a:rPr>
            </a:br>
            <a:r>
              <a:rPr lang="fr-FR" sz="800" dirty="0">
                <a:solidFill>
                  <a:schemeClr val="tx1"/>
                </a:solidFill>
              </a:rPr>
              <a:t>PME &amp; GE</a:t>
            </a:r>
            <a:endParaRPr lang="fr-FR" sz="900" i="1" noProof="0" dirty="0">
              <a:solidFill>
                <a:schemeClr val="tx1"/>
              </a:solidFill>
            </a:endParaRPr>
          </a:p>
        </p:txBody>
      </p:sp>
      <p:sp>
        <p:nvSpPr>
          <p:cNvPr id="229" name="Espace réservé du contenu 3">
            <a:extLst>
              <a:ext uri="{FF2B5EF4-FFF2-40B4-BE49-F238E27FC236}">
                <a16:creationId xmlns:a16="http://schemas.microsoft.com/office/drawing/2014/main" id="{64667780-7884-FD0C-9609-2E4E25E9C710}"/>
              </a:ext>
            </a:extLst>
          </p:cNvPr>
          <p:cNvSpPr txBox="1">
            <a:spLocks/>
          </p:cNvSpPr>
          <p:nvPr/>
        </p:nvSpPr>
        <p:spPr>
          <a:xfrm>
            <a:off x="418803" y="7528837"/>
            <a:ext cx="2080342" cy="1817468"/>
          </a:xfrm>
          <a:prstGeom prst="rect">
            <a:avLst/>
          </a:prstGeom>
          <a:ln>
            <a:noFill/>
          </a:ln>
        </p:spPr>
        <p:txBody>
          <a:bodyPr vert="horz" lIns="0" tIns="0" rIns="0" bIns="0" rtlCol="0">
            <a:noAutofit/>
          </a:bodyPr>
          <a:lstStyle>
            <a:lvl1pPr marL="0" indent="0" algn="l" defTabSz="914400" rtl="0" eaLnBrk="1" latinLnBrk="0" hangingPunct="1">
              <a:lnSpc>
                <a:spcPct val="90000"/>
              </a:lnSpc>
              <a:spcBef>
                <a:spcPts val="400"/>
              </a:spcBef>
              <a:spcAft>
                <a:spcPts val="400"/>
              </a:spcAft>
              <a:buFont typeface="Arial" panose="020B0604020202020204" pitchFamily="34" charset="0"/>
              <a:buNone/>
              <a:defRPr sz="1200" kern="1200">
                <a:solidFill>
                  <a:srgbClr val="004271"/>
                </a:solidFill>
                <a:latin typeface="+mn-lt"/>
                <a:ea typeface="+mn-ea"/>
                <a:cs typeface="+mn-cs"/>
              </a:defRPr>
            </a:lvl1pPr>
            <a:lvl2pPr marL="168275" indent="-168275"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2pPr>
            <a:lvl3pPr marL="0" indent="0" algn="l" defTabSz="914400" rtl="0" eaLnBrk="1" latinLnBrk="0" hangingPunct="1">
              <a:lnSpc>
                <a:spcPct val="90000"/>
              </a:lnSpc>
              <a:spcBef>
                <a:spcPts val="400"/>
              </a:spcBef>
              <a:spcAft>
                <a:spcPts val="400"/>
              </a:spcAft>
              <a:buFont typeface="Arial" panose="020B0604020202020204" pitchFamily="34" charset="0"/>
              <a:buNone/>
              <a:tabLst/>
              <a:defRPr sz="1400" b="1" kern="1200">
                <a:solidFill>
                  <a:srgbClr val="80D33A"/>
                </a:solidFill>
                <a:latin typeface="+mn-lt"/>
                <a:ea typeface="+mn-ea"/>
                <a:cs typeface="+mn-cs"/>
              </a:defRPr>
            </a:lvl3pPr>
            <a:lvl4pPr marL="357188" indent="-153988"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4pPr>
            <a:lvl5pPr marL="2057400" indent="-228600"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indent="0" algn="ctr" fontAlgn="auto">
              <a:lnSpc>
                <a:spcPct val="107000"/>
              </a:lnSpc>
              <a:spcBef>
                <a:spcPts val="0"/>
              </a:spcBef>
              <a:spcAft>
                <a:spcPts val="800"/>
              </a:spcAft>
              <a:buClrTx/>
              <a:buSzTx/>
              <a:tabLst/>
              <a:defRPr/>
            </a:pPr>
            <a:r>
              <a:rPr lang="fr-FR" sz="900" b="1" dirty="0" err="1">
                <a:solidFill>
                  <a:srgbClr val="80D33A"/>
                </a:solidFill>
              </a:rPr>
              <a:t>Chatbot</a:t>
            </a:r>
            <a:br>
              <a:rPr lang="fr-FR" sz="900" b="1" dirty="0">
                <a:solidFill>
                  <a:srgbClr val="80D33A"/>
                </a:solidFill>
              </a:rPr>
            </a:br>
            <a:r>
              <a:rPr lang="fr-FR" sz="900" b="1" dirty="0">
                <a:solidFill>
                  <a:srgbClr val="80D33A"/>
                </a:solidFill>
              </a:rPr>
              <a:t>Assistant RH</a:t>
            </a:r>
          </a:p>
          <a:p>
            <a:pPr algn="just">
              <a:lnSpc>
                <a:spcPct val="107000"/>
              </a:lnSpc>
              <a:spcBef>
                <a:spcPts val="0"/>
              </a:spcBef>
              <a:spcAft>
                <a:spcPts val="800"/>
              </a:spcAft>
              <a:defRPr/>
            </a:pPr>
            <a:r>
              <a:rPr lang="fr-FR" sz="800" dirty="0" err="1">
                <a:solidFill>
                  <a:schemeClr val="tx1"/>
                </a:solidFill>
              </a:rPr>
              <a:t>Chatbot</a:t>
            </a:r>
            <a:r>
              <a:rPr lang="fr-FR" sz="800" dirty="0">
                <a:solidFill>
                  <a:schemeClr val="tx1"/>
                </a:solidFill>
              </a:rPr>
              <a:t> génératif formé sur les politiques internes, conventions collectives et accords d’entreprise. Il répond aux questions des salariés et des managers (paie, congés, règlement intérieur).</a:t>
            </a:r>
          </a:p>
          <a:p>
            <a:pPr lvl="0">
              <a:spcBef>
                <a:spcPts val="0"/>
              </a:spcBef>
              <a:spcAft>
                <a:spcPts val="600"/>
              </a:spcAft>
            </a:pPr>
            <a:r>
              <a:rPr lang="fr-FR" sz="800" b="1" dirty="0">
                <a:solidFill>
                  <a:schemeClr val="tx1"/>
                </a:solidFill>
              </a:rPr>
              <a:t>Taille des entreprises concernées </a:t>
            </a:r>
            <a:r>
              <a:rPr lang="fr-FR" sz="800" dirty="0">
                <a:solidFill>
                  <a:schemeClr val="tx1"/>
                </a:solidFill>
              </a:rPr>
              <a:t>: </a:t>
            </a:r>
            <a:br>
              <a:rPr lang="fr-FR" sz="800" dirty="0">
                <a:solidFill>
                  <a:schemeClr val="tx1"/>
                </a:solidFill>
              </a:rPr>
            </a:br>
            <a:r>
              <a:rPr lang="fr-FR" sz="800" dirty="0">
                <a:solidFill>
                  <a:schemeClr val="tx1"/>
                </a:solidFill>
              </a:rPr>
              <a:t>TPE, PME &amp; GE</a:t>
            </a:r>
          </a:p>
        </p:txBody>
      </p:sp>
      <p:grpSp>
        <p:nvGrpSpPr>
          <p:cNvPr id="230" name="Group 2">
            <a:extLst>
              <a:ext uri="{FF2B5EF4-FFF2-40B4-BE49-F238E27FC236}">
                <a16:creationId xmlns:a16="http://schemas.microsoft.com/office/drawing/2014/main" id="{641A4BBF-38DC-8901-0DC8-FF29FC22AF01}"/>
              </a:ext>
            </a:extLst>
          </p:cNvPr>
          <p:cNvGrpSpPr/>
          <p:nvPr/>
        </p:nvGrpSpPr>
        <p:grpSpPr>
          <a:xfrm>
            <a:off x="4370934" y="9485595"/>
            <a:ext cx="447040" cy="234893"/>
            <a:chOff x="4058445" y="1328945"/>
            <a:chExt cx="3999705" cy="2101614"/>
          </a:xfrm>
        </p:grpSpPr>
        <p:sp>
          <p:nvSpPr>
            <p:cNvPr id="231" name="Freeform: Shape 3">
              <a:extLst>
                <a:ext uri="{FF2B5EF4-FFF2-40B4-BE49-F238E27FC236}">
                  <a16:creationId xmlns:a16="http://schemas.microsoft.com/office/drawing/2014/main" id="{30F87445-F623-C489-FC8D-49590C9B4457}"/>
                </a:ext>
              </a:extLst>
            </p:cNvPr>
            <p:cNvSpPr>
              <a:spLocks/>
            </p:cNvSpPr>
            <p:nvPr/>
          </p:nvSpPr>
          <p:spPr bwMode="auto">
            <a:xfrm>
              <a:off x="6513774" y="1442148"/>
              <a:ext cx="1151729" cy="1135757"/>
            </a:xfrm>
            <a:custGeom>
              <a:avLst/>
              <a:gdLst>
                <a:gd name="connsiteX0" fmla="*/ 179134 w 1151729"/>
                <a:gd name="connsiteY0" fmla="*/ 0 h 1135757"/>
                <a:gd name="connsiteX1" fmla="*/ 1151729 w 1151729"/>
                <a:gd name="connsiteY1" fmla="*/ 746921 h 1135757"/>
                <a:gd name="connsiteX2" fmla="*/ 645431 w 1151729"/>
                <a:gd name="connsiteY2" fmla="*/ 1135757 h 1135757"/>
                <a:gd name="connsiteX3" fmla="*/ 627865 w 1151729"/>
                <a:gd name="connsiteY3" fmla="*/ 1108416 h 1135757"/>
                <a:gd name="connsiteX4" fmla="*/ 33622 w 1151729"/>
                <a:gd name="connsiteY4" fmla="*/ 598071 h 1135757"/>
                <a:gd name="connsiteX5" fmla="*/ 0 w 1151729"/>
                <a:gd name="connsiteY5" fmla="*/ 582756 h 1135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1729" h="1135757">
                  <a:moveTo>
                    <a:pt x="179134" y="0"/>
                  </a:moveTo>
                  <a:cubicBezTo>
                    <a:pt x="569894" y="134114"/>
                    <a:pt x="910312" y="395615"/>
                    <a:pt x="1151729" y="746921"/>
                  </a:cubicBezTo>
                  <a:lnTo>
                    <a:pt x="645431" y="1135757"/>
                  </a:lnTo>
                  <a:lnTo>
                    <a:pt x="627865" y="1108416"/>
                  </a:lnTo>
                  <a:cubicBezTo>
                    <a:pt x="476415" y="896432"/>
                    <a:pt x="272450" y="720754"/>
                    <a:pt x="33622" y="598071"/>
                  </a:cubicBezTo>
                  <a:lnTo>
                    <a:pt x="0" y="582756"/>
                  </a:lnTo>
                  <a:close/>
                </a:path>
              </a:pathLst>
            </a:custGeom>
            <a:solidFill>
              <a:srgbClr val="6EA56C"/>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32" name="Freeform: Shape 4">
              <a:extLst>
                <a:ext uri="{FF2B5EF4-FFF2-40B4-BE49-F238E27FC236}">
                  <a16:creationId xmlns:a16="http://schemas.microsoft.com/office/drawing/2014/main" id="{26BA007E-8562-1F1E-4029-89232FFA2281}"/>
                </a:ext>
              </a:extLst>
            </p:cNvPr>
            <p:cNvSpPr>
              <a:spLocks/>
            </p:cNvSpPr>
            <p:nvPr/>
          </p:nvSpPr>
          <p:spPr bwMode="auto">
            <a:xfrm>
              <a:off x="7179300" y="2218752"/>
              <a:ext cx="878850" cy="1210249"/>
            </a:xfrm>
            <a:custGeom>
              <a:avLst/>
              <a:gdLst>
                <a:gd name="connsiteX0" fmla="*/ 507526 w 878850"/>
                <a:gd name="connsiteY0" fmla="*/ 0 h 1210249"/>
                <a:gd name="connsiteX1" fmla="*/ 878850 w 878850"/>
                <a:gd name="connsiteY1" fmla="*/ 1210249 h 1210249"/>
                <a:gd name="connsiteX2" fmla="*/ 249522 w 878850"/>
                <a:gd name="connsiteY2" fmla="*/ 1210249 h 1210249"/>
                <a:gd name="connsiteX3" fmla="*/ 241498 w 878850"/>
                <a:gd name="connsiteY3" fmla="*/ 1059986 h 1210249"/>
                <a:gd name="connsiteX4" fmla="*/ 46766 w 878850"/>
                <a:gd name="connsiteY4" fmla="*/ 463225 h 1210249"/>
                <a:gd name="connsiteX5" fmla="*/ 0 w 878850"/>
                <a:gd name="connsiteY5" fmla="*/ 390432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8850" h="1210249">
                  <a:moveTo>
                    <a:pt x="507526" y="0"/>
                  </a:moveTo>
                  <a:cubicBezTo>
                    <a:pt x="748840" y="351784"/>
                    <a:pt x="878850" y="775471"/>
                    <a:pt x="878850" y="1210249"/>
                  </a:cubicBezTo>
                  <a:lnTo>
                    <a:pt x="249522" y="1210249"/>
                  </a:lnTo>
                  <a:lnTo>
                    <a:pt x="241498" y="1059986"/>
                  </a:lnTo>
                  <a:cubicBezTo>
                    <a:pt x="218480" y="845664"/>
                    <a:pt x="150557" y="643895"/>
                    <a:pt x="46766" y="463225"/>
                  </a:cubicBezTo>
                  <a:lnTo>
                    <a:pt x="0" y="390432"/>
                  </a:lnTo>
                  <a:close/>
                </a:path>
              </a:pathLst>
            </a:custGeom>
            <a:solidFill>
              <a:srgbClr val="6EA56C">
                <a:lumMod val="75000"/>
              </a:srgbClr>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33" name="Freeform: Shape 5">
              <a:extLst>
                <a:ext uri="{FF2B5EF4-FFF2-40B4-BE49-F238E27FC236}">
                  <a16:creationId xmlns:a16="http://schemas.microsoft.com/office/drawing/2014/main" id="{225D5031-A873-102A-CB36-14A6B74041F5}"/>
                </a:ext>
              </a:extLst>
            </p:cNvPr>
            <p:cNvSpPr>
              <a:spLocks/>
            </p:cNvSpPr>
            <p:nvPr/>
          </p:nvSpPr>
          <p:spPr bwMode="auto">
            <a:xfrm>
              <a:off x="4058445" y="2218752"/>
              <a:ext cx="494785" cy="1210249"/>
            </a:xfrm>
            <a:custGeom>
              <a:avLst/>
              <a:gdLst>
                <a:gd name="connsiteX0" fmla="*/ 371324 w 494785"/>
                <a:gd name="connsiteY0" fmla="*/ 0 h 1210249"/>
                <a:gd name="connsiteX1" fmla="*/ 494785 w 494785"/>
                <a:gd name="connsiteY1" fmla="*/ 94976 h 1210249"/>
                <a:gd name="connsiteX2" fmla="*/ 493680 w 494785"/>
                <a:gd name="connsiteY2" fmla="*/ 95926 h 1210249"/>
                <a:gd name="connsiteX3" fmla="*/ 8702 w 494785"/>
                <a:gd name="connsiteY3" fmla="*/ 1059986 h 1210249"/>
                <a:gd name="connsiteX4" fmla="*/ 678 w 494785"/>
                <a:gd name="connsiteY4" fmla="*/ 1210249 h 1210249"/>
                <a:gd name="connsiteX5" fmla="*/ 0 w 494785"/>
                <a:gd name="connsiteY5" fmla="*/ 1210249 h 1210249"/>
                <a:gd name="connsiteX6" fmla="*/ 371324 w 494785"/>
                <a:gd name="connsiteY6" fmla="*/ 0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785" h="1210249">
                  <a:moveTo>
                    <a:pt x="371324" y="0"/>
                  </a:moveTo>
                  <a:lnTo>
                    <a:pt x="494785" y="94976"/>
                  </a:lnTo>
                  <a:lnTo>
                    <a:pt x="493680" y="95926"/>
                  </a:lnTo>
                  <a:cubicBezTo>
                    <a:pt x="226787" y="348302"/>
                    <a:pt x="48983" y="684922"/>
                    <a:pt x="8702" y="1059986"/>
                  </a:cubicBezTo>
                  <a:lnTo>
                    <a:pt x="678" y="1210249"/>
                  </a:lnTo>
                  <a:lnTo>
                    <a:pt x="0" y="1210249"/>
                  </a:lnTo>
                  <a:cubicBezTo>
                    <a:pt x="0" y="775471"/>
                    <a:pt x="130010" y="351784"/>
                    <a:pt x="371324" y="0"/>
                  </a:cubicBezTo>
                  <a:close/>
                </a:path>
              </a:pathLst>
            </a:custGeom>
            <a:solidFill>
              <a:srgbClr val="F15F47"/>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34" name="Freeform: Shape 6">
              <a:extLst>
                <a:ext uri="{FF2B5EF4-FFF2-40B4-BE49-F238E27FC236}">
                  <a16:creationId xmlns:a16="http://schemas.microsoft.com/office/drawing/2014/main" id="{BEAD4A27-6971-E1B1-0FCA-19CA96C4394C}"/>
                </a:ext>
              </a:extLst>
            </p:cNvPr>
            <p:cNvSpPr>
              <a:spLocks/>
            </p:cNvSpPr>
            <p:nvPr/>
          </p:nvSpPr>
          <p:spPr bwMode="auto">
            <a:xfrm>
              <a:off x="4451091" y="1442148"/>
              <a:ext cx="1099724" cy="847226"/>
            </a:xfrm>
            <a:custGeom>
              <a:avLst/>
              <a:gdLst>
                <a:gd name="connsiteX0" fmla="*/ 971704 w 1099724"/>
                <a:gd name="connsiteY0" fmla="*/ 0 h 847226"/>
                <a:gd name="connsiteX1" fmla="*/ 1099724 w 1099724"/>
                <a:gd name="connsiteY1" fmla="*/ 416936 h 847226"/>
                <a:gd name="connsiteX2" fmla="*/ 953189 w 1099724"/>
                <a:gd name="connsiteY2" fmla="*/ 438083 h 847226"/>
                <a:gd name="connsiteX3" fmla="*/ 220729 w 1099724"/>
                <a:gd name="connsiteY3" fmla="*/ 769660 h 847226"/>
                <a:gd name="connsiteX4" fmla="*/ 130476 w 1099724"/>
                <a:gd name="connsiteY4" fmla="*/ 847226 h 847226"/>
                <a:gd name="connsiteX5" fmla="*/ 0 w 1099724"/>
                <a:gd name="connsiteY5" fmla="*/ 746921 h 847226"/>
                <a:gd name="connsiteX6" fmla="*/ 971704 w 1099724"/>
                <a:gd name="connsiteY6" fmla="*/ 0 h 847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9724" h="847226">
                  <a:moveTo>
                    <a:pt x="971704" y="0"/>
                  </a:moveTo>
                  <a:lnTo>
                    <a:pt x="1099724" y="416936"/>
                  </a:lnTo>
                  <a:lnTo>
                    <a:pt x="953189" y="438083"/>
                  </a:lnTo>
                  <a:cubicBezTo>
                    <a:pt x="678879" y="491162"/>
                    <a:pt x="428842" y="607251"/>
                    <a:pt x="220729" y="769660"/>
                  </a:cubicBezTo>
                  <a:lnTo>
                    <a:pt x="130476" y="847226"/>
                  </a:lnTo>
                  <a:lnTo>
                    <a:pt x="0" y="746921"/>
                  </a:lnTo>
                  <a:cubicBezTo>
                    <a:pt x="241337" y="395615"/>
                    <a:pt x="581377" y="134114"/>
                    <a:pt x="971704" y="0"/>
                  </a:cubicBezTo>
                  <a:close/>
                </a:path>
              </a:pathLst>
            </a:custGeom>
            <a:solidFill>
              <a:srgbClr val="FBA91E"/>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35" name="Freeform: Shape 7">
              <a:extLst>
                <a:ext uri="{FF2B5EF4-FFF2-40B4-BE49-F238E27FC236}">
                  <a16:creationId xmlns:a16="http://schemas.microsoft.com/office/drawing/2014/main" id="{DCB7A976-053B-7EBF-6E5C-416D0B3B1528}"/>
                </a:ext>
              </a:extLst>
            </p:cNvPr>
            <p:cNvSpPr>
              <a:spLocks/>
            </p:cNvSpPr>
            <p:nvPr/>
          </p:nvSpPr>
          <p:spPr bwMode="auto">
            <a:xfrm>
              <a:off x="5457640" y="1328945"/>
              <a:ext cx="1201315" cy="680929"/>
            </a:xfrm>
            <a:custGeom>
              <a:avLst/>
              <a:gdLst>
                <a:gd name="connsiteX0" fmla="*/ 600658 w 1201315"/>
                <a:gd name="connsiteY0" fmla="*/ 0 h 680929"/>
                <a:gd name="connsiteX1" fmla="*/ 1201315 w 1201315"/>
                <a:gd name="connsiteY1" fmla="*/ 100628 h 680929"/>
                <a:gd name="connsiteX2" fmla="*/ 1023137 w 1201315"/>
                <a:gd name="connsiteY2" fmla="*/ 680929 h 680929"/>
                <a:gd name="connsiteX3" fmla="*/ 942416 w 1201315"/>
                <a:gd name="connsiteY3" fmla="*/ 644159 h 680929"/>
                <a:gd name="connsiteX4" fmla="*/ 286332 w 1201315"/>
                <a:gd name="connsiteY4" fmla="*/ 518906 h 680929"/>
                <a:gd name="connsiteX5" fmla="*/ 130672 w 1201315"/>
                <a:gd name="connsiteY5" fmla="*/ 526339 h 680929"/>
                <a:gd name="connsiteX6" fmla="*/ 0 w 1201315"/>
                <a:gd name="connsiteY6" fmla="*/ 100628 h 680929"/>
                <a:gd name="connsiteX7" fmla="*/ 600658 w 1201315"/>
                <a:gd name="connsiteY7" fmla="*/ 0 h 680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315" h="680929">
                  <a:moveTo>
                    <a:pt x="600658" y="0"/>
                  </a:moveTo>
                  <a:cubicBezTo>
                    <a:pt x="803385" y="0"/>
                    <a:pt x="1006113" y="33543"/>
                    <a:pt x="1201315" y="100628"/>
                  </a:cubicBezTo>
                  <a:lnTo>
                    <a:pt x="1023137" y="680929"/>
                  </a:lnTo>
                  <a:lnTo>
                    <a:pt x="942416" y="644159"/>
                  </a:lnTo>
                  <a:cubicBezTo>
                    <a:pt x="740762" y="563506"/>
                    <a:pt x="519055" y="518906"/>
                    <a:pt x="286332" y="518906"/>
                  </a:cubicBezTo>
                  <a:lnTo>
                    <a:pt x="130672" y="526339"/>
                  </a:lnTo>
                  <a:lnTo>
                    <a:pt x="0" y="100628"/>
                  </a:lnTo>
                  <a:cubicBezTo>
                    <a:pt x="195202" y="33543"/>
                    <a:pt x="397930" y="0"/>
                    <a:pt x="600658" y="0"/>
                  </a:cubicBezTo>
                  <a:close/>
                </a:path>
              </a:pathLst>
            </a:custGeom>
            <a:solidFill>
              <a:srgbClr val="FEDA2F"/>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dirty="0">
                <a:solidFill>
                  <a:srgbClr val="000000"/>
                </a:solidFill>
                <a:latin typeface="Calibri"/>
              </a:endParaRPr>
            </a:p>
          </p:txBody>
        </p:sp>
        <p:sp>
          <p:nvSpPr>
            <p:cNvPr id="236" name="Isosceles Triangle 12">
              <a:extLst>
                <a:ext uri="{FF2B5EF4-FFF2-40B4-BE49-F238E27FC236}">
                  <a16:creationId xmlns:a16="http://schemas.microsoft.com/office/drawing/2014/main" id="{8426DE09-022D-BCE5-3249-50787CBC662B}"/>
                </a:ext>
              </a:extLst>
            </p:cNvPr>
            <p:cNvSpPr/>
            <p:nvPr/>
          </p:nvSpPr>
          <p:spPr>
            <a:xfrm rot="2431289">
              <a:off x="6510735" y="1700679"/>
              <a:ext cx="267663" cy="1729880"/>
            </a:xfrm>
            <a:prstGeom prst="triangle">
              <a:avLst/>
            </a:prstGeom>
            <a:solidFill>
              <a:srgbClr val="001F33"/>
            </a:solidFill>
            <a:ln w="12700" cap="flat" cmpd="sng" algn="ctr">
              <a:noFill/>
              <a:prstDash val="solid"/>
              <a:miter lim="800000"/>
            </a:ln>
            <a:effectLst/>
          </p:spPr>
          <p:txBody>
            <a:bodyPr rtlCol="0" anchor="ctr"/>
            <a:lstStyle/>
            <a:p>
              <a:pPr algn="ctr">
                <a:defRPr/>
              </a:pPr>
              <a:endParaRPr lang="en-US" sz="1350" kern="0">
                <a:solidFill>
                  <a:srgbClr val="FFFFFF"/>
                </a:solidFill>
                <a:latin typeface="Calibri" panose="020F0502020204030204"/>
              </a:endParaRPr>
            </a:p>
          </p:txBody>
        </p:sp>
        <p:sp>
          <p:nvSpPr>
            <p:cNvPr id="237" name="Freeform: Shape 13">
              <a:extLst>
                <a:ext uri="{FF2B5EF4-FFF2-40B4-BE49-F238E27FC236}">
                  <a16:creationId xmlns:a16="http://schemas.microsoft.com/office/drawing/2014/main" id="{97406CDE-D057-E4B3-36F0-28CC26B21E47}"/>
                </a:ext>
              </a:extLst>
            </p:cNvPr>
            <p:cNvSpPr/>
            <p:nvPr/>
          </p:nvSpPr>
          <p:spPr>
            <a:xfrm>
              <a:off x="5593384" y="2963853"/>
              <a:ext cx="930295" cy="465148"/>
            </a:xfrm>
            <a:custGeom>
              <a:avLst/>
              <a:gdLst>
                <a:gd name="connsiteX0" fmla="*/ 465149 w 930298"/>
                <a:gd name="connsiteY0" fmla="*/ 0 h 465149"/>
                <a:gd name="connsiteX1" fmla="*/ 930298 w 930298"/>
                <a:gd name="connsiteY1" fmla="*/ 465149 h 465149"/>
                <a:gd name="connsiteX2" fmla="*/ 0 w 930298"/>
                <a:gd name="connsiteY2" fmla="*/ 465149 h 465149"/>
                <a:gd name="connsiteX3" fmla="*/ 465149 w 930298"/>
                <a:gd name="connsiteY3" fmla="*/ 0 h 465149"/>
              </a:gdLst>
              <a:ahLst/>
              <a:cxnLst>
                <a:cxn ang="0">
                  <a:pos x="connsiteX0" y="connsiteY0"/>
                </a:cxn>
                <a:cxn ang="0">
                  <a:pos x="connsiteX1" y="connsiteY1"/>
                </a:cxn>
                <a:cxn ang="0">
                  <a:pos x="connsiteX2" y="connsiteY2"/>
                </a:cxn>
                <a:cxn ang="0">
                  <a:pos x="connsiteX3" y="connsiteY3"/>
                </a:cxn>
              </a:cxnLst>
              <a:rect l="l" t="t" r="r" b="b"/>
              <a:pathLst>
                <a:path w="930298" h="465149">
                  <a:moveTo>
                    <a:pt x="465149" y="0"/>
                  </a:moveTo>
                  <a:cubicBezTo>
                    <a:pt x="722044" y="0"/>
                    <a:pt x="930298" y="208254"/>
                    <a:pt x="930298" y="465149"/>
                  </a:cubicBezTo>
                  <a:lnTo>
                    <a:pt x="0" y="465149"/>
                  </a:lnTo>
                  <a:cubicBezTo>
                    <a:pt x="0" y="208254"/>
                    <a:pt x="208254" y="0"/>
                    <a:pt x="465149" y="0"/>
                  </a:cubicBezTo>
                  <a:close/>
                </a:path>
              </a:pathLst>
            </a:custGeom>
            <a:solidFill>
              <a:srgbClr val="001F33"/>
            </a:solidFill>
            <a:ln w="12700" cap="flat" cmpd="sng" algn="ctr">
              <a:noFill/>
              <a:prstDash val="solid"/>
              <a:miter lim="800000"/>
            </a:ln>
            <a:effectLst/>
          </p:spPr>
          <p:txBody>
            <a:bodyPr wrap="square" rtlCol="0" anchor="ctr">
              <a:noAutofit/>
            </a:bodyPr>
            <a:lstStyle/>
            <a:p>
              <a:pPr algn="ctr">
                <a:defRPr/>
              </a:pPr>
              <a:endParaRPr lang="en-US" sz="1350" kern="0">
                <a:solidFill>
                  <a:srgbClr val="FFFFFF"/>
                </a:solidFill>
                <a:latin typeface="Calibri" panose="020F0502020204030204"/>
              </a:endParaRPr>
            </a:p>
          </p:txBody>
        </p:sp>
      </p:grpSp>
      <p:sp>
        <p:nvSpPr>
          <p:cNvPr id="238" name="Espace réservé du contenu 3">
            <a:extLst>
              <a:ext uri="{FF2B5EF4-FFF2-40B4-BE49-F238E27FC236}">
                <a16:creationId xmlns:a16="http://schemas.microsoft.com/office/drawing/2014/main" id="{FDE47438-2589-BA9C-BE04-40C5341F7AEF}"/>
              </a:ext>
            </a:extLst>
          </p:cNvPr>
          <p:cNvSpPr txBox="1">
            <a:spLocks/>
          </p:cNvSpPr>
          <p:nvPr/>
        </p:nvSpPr>
        <p:spPr>
          <a:xfrm>
            <a:off x="2738854" y="9627233"/>
            <a:ext cx="2160000" cy="110800"/>
          </a:xfrm>
          <a:prstGeom prst="rect">
            <a:avLst/>
          </a:prstGeom>
          <a:noFill/>
        </p:spPr>
        <p:txBody>
          <a:bodyPr wrap="square" lIns="0" tIns="0" rIns="0" bIns="0">
            <a:spAutoFit/>
          </a:bodyPr>
          <a:lstStyle>
            <a:defPPr>
              <a:defRPr lang="fr-FR"/>
            </a:defPPr>
            <a:lvl1pPr>
              <a:lnSpc>
                <a:spcPct val="90000"/>
              </a:lnSpc>
              <a:spcBef>
                <a:spcPts val="400"/>
              </a:spcBef>
              <a:spcAft>
                <a:spcPts val="400"/>
              </a:spcAft>
              <a:defRPr sz="800" b="1"/>
            </a:lvl1pPr>
            <a:lvl2pPr marL="168275" indent="-168275"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2pPr>
            <a:lvl3pPr marL="0" indent="0" algn="l" defTabSz="914400" rtl="0" eaLnBrk="1" latinLnBrk="0" hangingPunct="1">
              <a:lnSpc>
                <a:spcPct val="90000"/>
              </a:lnSpc>
              <a:spcBef>
                <a:spcPts val="400"/>
              </a:spcBef>
              <a:spcAft>
                <a:spcPts val="400"/>
              </a:spcAft>
              <a:buFont typeface="Arial" panose="020B0604020202020204" pitchFamily="34" charset="0"/>
              <a:buNone/>
              <a:tabLst/>
              <a:defRPr sz="1400" b="1" kern="1200">
                <a:solidFill>
                  <a:srgbClr val="80D33A"/>
                </a:solidFill>
                <a:latin typeface="+mn-lt"/>
                <a:ea typeface="+mn-ea"/>
                <a:cs typeface="+mn-cs"/>
              </a:defRPr>
            </a:lvl3pPr>
            <a:lvl4pPr marL="357188" indent="-153988"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4pPr>
            <a:lvl5pPr marL="2057400" indent="-228600"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Maturité : </a:t>
            </a:r>
            <a:r>
              <a:rPr lang="fr-FR" b="0" dirty="0"/>
              <a:t>Moyenne</a:t>
            </a:r>
          </a:p>
        </p:txBody>
      </p:sp>
      <p:sp>
        <p:nvSpPr>
          <p:cNvPr id="239" name="Espace réservé du contenu 3">
            <a:extLst>
              <a:ext uri="{FF2B5EF4-FFF2-40B4-BE49-F238E27FC236}">
                <a16:creationId xmlns:a16="http://schemas.microsoft.com/office/drawing/2014/main" id="{40567CD1-7AAF-EE0D-3026-B3CFBF1C989F}"/>
              </a:ext>
            </a:extLst>
          </p:cNvPr>
          <p:cNvSpPr txBox="1">
            <a:spLocks/>
          </p:cNvSpPr>
          <p:nvPr/>
        </p:nvSpPr>
        <p:spPr>
          <a:xfrm>
            <a:off x="5058735" y="7528837"/>
            <a:ext cx="2080342" cy="1888174"/>
          </a:xfrm>
          <a:prstGeom prst="rect">
            <a:avLst/>
          </a:prstGeom>
          <a:ln>
            <a:noFill/>
          </a:ln>
        </p:spPr>
        <p:txBody>
          <a:bodyPr vert="horz" lIns="0" tIns="0" rIns="0" bIns="0" rtlCol="0">
            <a:noAutofit/>
          </a:bodyPr>
          <a:lstStyle>
            <a:lvl1pPr marL="0" indent="0" algn="l" defTabSz="914400" rtl="0" eaLnBrk="1" latinLnBrk="0" hangingPunct="1">
              <a:lnSpc>
                <a:spcPct val="90000"/>
              </a:lnSpc>
              <a:spcBef>
                <a:spcPts val="400"/>
              </a:spcBef>
              <a:spcAft>
                <a:spcPts val="400"/>
              </a:spcAft>
              <a:buFont typeface="Arial" panose="020B0604020202020204" pitchFamily="34" charset="0"/>
              <a:buNone/>
              <a:defRPr sz="1200" kern="1200">
                <a:solidFill>
                  <a:srgbClr val="004271"/>
                </a:solidFill>
                <a:latin typeface="+mn-lt"/>
                <a:ea typeface="+mn-ea"/>
                <a:cs typeface="+mn-cs"/>
              </a:defRPr>
            </a:lvl1pPr>
            <a:lvl2pPr marL="168275" indent="-168275"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2pPr>
            <a:lvl3pPr marL="0" indent="0" algn="l" defTabSz="914400" rtl="0" eaLnBrk="1" latinLnBrk="0" hangingPunct="1">
              <a:lnSpc>
                <a:spcPct val="90000"/>
              </a:lnSpc>
              <a:spcBef>
                <a:spcPts val="400"/>
              </a:spcBef>
              <a:spcAft>
                <a:spcPts val="400"/>
              </a:spcAft>
              <a:buFont typeface="Arial" panose="020B0604020202020204" pitchFamily="34" charset="0"/>
              <a:buNone/>
              <a:tabLst/>
              <a:defRPr sz="1400" b="1" kern="1200">
                <a:solidFill>
                  <a:srgbClr val="80D33A"/>
                </a:solidFill>
                <a:latin typeface="+mn-lt"/>
                <a:ea typeface="+mn-ea"/>
                <a:cs typeface="+mn-cs"/>
              </a:defRPr>
            </a:lvl3pPr>
            <a:lvl4pPr marL="357188" indent="-153988"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4pPr>
            <a:lvl5pPr marL="2057400" indent="-228600" algn="l" defTabSz="914400" rtl="0" eaLnBrk="1" latinLnBrk="0" hangingPunct="1">
              <a:lnSpc>
                <a:spcPct val="90000"/>
              </a:lnSpc>
              <a:spcBef>
                <a:spcPts val="400"/>
              </a:spcBef>
              <a:spcAft>
                <a:spcPts val="400"/>
              </a:spcAft>
              <a:buFont typeface="Arial" panose="020B0604020202020204" pitchFamily="34" charset="0"/>
              <a:buChar char="•"/>
              <a:defRPr sz="1200" kern="1200">
                <a:solidFill>
                  <a:srgbClr val="00427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07000"/>
              </a:lnSpc>
              <a:spcBef>
                <a:spcPts val="0"/>
              </a:spcBef>
              <a:spcAft>
                <a:spcPts val="800"/>
              </a:spcAft>
            </a:pPr>
            <a:r>
              <a:rPr lang="fr-FR" sz="900" b="1" dirty="0">
                <a:solidFill>
                  <a:srgbClr val="80D33A"/>
                </a:solidFill>
              </a:rPr>
              <a:t>Génération automatisée</a:t>
            </a:r>
            <a:br>
              <a:rPr lang="fr-FR" sz="900" b="1" dirty="0">
                <a:solidFill>
                  <a:srgbClr val="80D33A"/>
                </a:solidFill>
              </a:rPr>
            </a:br>
            <a:r>
              <a:rPr lang="fr-FR" sz="900" b="1" dirty="0">
                <a:solidFill>
                  <a:srgbClr val="80D33A"/>
                </a:solidFill>
              </a:rPr>
              <a:t>de rapports SAV </a:t>
            </a:r>
          </a:p>
          <a:p>
            <a:pPr algn="just">
              <a:lnSpc>
                <a:spcPct val="107000"/>
              </a:lnSpc>
              <a:spcBef>
                <a:spcPts val="0"/>
              </a:spcBef>
              <a:spcAft>
                <a:spcPts val="800"/>
              </a:spcAft>
            </a:pPr>
            <a:r>
              <a:rPr lang="fr-FR" sz="800" dirty="0">
                <a:solidFill>
                  <a:schemeClr val="tx1"/>
                </a:solidFill>
              </a:rPr>
              <a:t>Automatisation de la rédaction des rapports d’intervention après une opération de maintenance ou de réparation. À partir des données saisies (pièces remplacées, type de dysfonctionnement, opérations effectuées), un outil dédié pourrait générer un rapport complet, intégrant des recommandations d’entretien.</a:t>
            </a:r>
          </a:p>
          <a:p>
            <a:pPr>
              <a:lnSpc>
                <a:spcPct val="107000"/>
              </a:lnSpc>
              <a:spcBef>
                <a:spcPts val="0"/>
              </a:spcBef>
              <a:spcAft>
                <a:spcPts val="800"/>
              </a:spcAft>
            </a:pPr>
            <a:r>
              <a:rPr lang="fr-FR" sz="800" b="1" dirty="0">
                <a:solidFill>
                  <a:schemeClr val="tx1"/>
                </a:solidFill>
              </a:rPr>
              <a:t>Taille des entreprises concernées</a:t>
            </a:r>
            <a:r>
              <a:rPr lang="fr-FR" sz="800" dirty="0">
                <a:solidFill>
                  <a:schemeClr val="tx1"/>
                </a:solidFill>
              </a:rPr>
              <a:t> : </a:t>
            </a:r>
            <a:br>
              <a:rPr lang="fr-FR" sz="800" dirty="0">
                <a:solidFill>
                  <a:schemeClr val="tx1"/>
                </a:solidFill>
              </a:rPr>
            </a:br>
            <a:r>
              <a:rPr lang="fr-FR" sz="800" dirty="0">
                <a:solidFill>
                  <a:schemeClr val="tx1"/>
                </a:solidFill>
              </a:rPr>
              <a:t>TPE, PME et GE disposant d’un atelier de réparation ou d’un service après-vente</a:t>
            </a:r>
          </a:p>
          <a:p>
            <a:pPr>
              <a:spcBef>
                <a:spcPts val="0"/>
              </a:spcBef>
            </a:pPr>
            <a:endParaRPr lang="fr-FR" sz="900" i="1" noProof="0" dirty="0">
              <a:solidFill>
                <a:schemeClr val="tx1"/>
              </a:solidFill>
            </a:endParaRPr>
          </a:p>
        </p:txBody>
      </p:sp>
      <p:sp>
        <p:nvSpPr>
          <p:cNvPr id="240" name="ZoneTexte 239">
            <a:extLst>
              <a:ext uri="{FF2B5EF4-FFF2-40B4-BE49-F238E27FC236}">
                <a16:creationId xmlns:a16="http://schemas.microsoft.com/office/drawing/2014/main" id="{96D51F79-4646-E845-9006-781CE6E180CC}"/>
              </a:ext>
            </a:extLst>
          </p:cNvPr>
          <p:cNvSpPr txBox="1"/>
          <p:nvPr/>
        </p:nvSpPr>
        <p:spPr>
          <a:xfrm>
            <a:off x="5058735" y="9627233"/>
            <a:ext cx="2160000" cy="110800"/>
          </a:xfrm>
          <a:prstGeom prst="rect">
            <a:avLst/>
          </a:prstGeom>
          <a:noFill/>
        </p:spPr>
        <p:txBody>
          <a:bodyPr wrap="square" lIns="0" tIns="0" rIns="0" bIns="0">
            <a:spAutoFit/>
          </a:bodyPr>
          <a:lstStyle/>
          <a:p>
            <a:pPr>
              <a:lnSpc>
                <a:spcPct val="90000"/>
              </a:lnSpc>
              <a:spcBef>
                <a:spcPts val="400"/>
              </a:spcBef>
              <a:spcAft>
                <a:spcPts val="400"/>
              </a:spcAft>
            </a:pPr>
            <a:r>
              <a:rPr lang="fr-FR" sz="800" b="1" dirty="0"/>
              <a:t>Maturité </a:t>
            </a:r>
            <a:r>
              <a:rPr lang="fr-FR" sz="800" dirty="0"/>
              <a:t>moyenne à élevée</a:t>
            </a:r>
          </a:p>
        </p:txBody>
      </p:sp>
      <p:grpSp>
        <p:nvGrpSpPr>
          <p:cNvPr id="241" name="Group 2">
            <a:extLst>
              <a:ext uri="{FF2B5EF4-FFF2-40B4-BE49-F238E27FC236}">
                <a16:creationId xmlns:a16="http://schemas.microsoft.com/office/drawing/2014/main" id="{F4C690FA-F65B-7ED0-8932-9EA12B9767A4}"/>
              </a:ext>
            </a:extLst>
          </p:cNvPr>
          <p:cNvGrpSpPr/>
          <p:nvPr/>
        </p:nvGrpSpPr>
        <p:grpSpPr>
          <a:xfrm>
            <a:off x="6696710" y="9485595"/>
            <a:ext cx="447040" cy="234893"/>
            <a:chOff x="4058445" y="1328945"/>
            <a:chExt cx="3999705" cy="2101614"/>
          </a:xfrm>
        </p:grpSpPr>
        <p:sp>
          <p:nvSpPr>
            <p:cNvPr id="242" name="Freeform: Shape 3">
              <a:extLst>
                <a:ext uri="{FF2B5EF4-FFF2-40B4-BE49-F238E27FC236}">
                  <a16:creationId xmlns:a16="http://schemas.microsoft.com/office/drawing/2014/main" id="{F4CE633E-E6D2-87A5-47E5-64720A841030}"/>
                </a:ext>
              </a:extLst>
            </p:cNvPr>
            <p:cNvSpPr>
              <a:spLocks/>
            </p:cNvSpPr>
            <p:nvPr/>
          </p:nvSpPr>
          <p:spPr bwMode="auto">
            <a:xfrm>
              <a:off x="6513774" y="1442148"/>
              <a:ext cx="1151729" cy="1135757"/>
            </a:xfrm>
            <a:custGeom>
              <a:avLst/>
              <a:gdLst>
                <a:gd name="connsiteX0" fmla="*/ 179134 w 1151729"/>
                <a:gd name="connsiteY0" fmla="*/ 0 h 1135757"/>
                <a:gd name="connsiteX1" fmla="*/ 1151729 w 1151729"/>
                <a:gd name="connsiteY1" fmla="*/ 746921 h 1135757"/>
                <a:gd name="connsiteX2" fmla="*/ 645431 w 1151729"/>
                <a:gd name="connsiteY2" fmla="*/ 1135757 h 1135757"/>
                <a:gd name="connsiteX3" fmla="*/ 627865 w 1151729"/>
                <a:gd name="connsiteY3" fmla="*/ 1108416 h 1135757"/>
                <a:gd name="connsiteX4" fmla="*/ 33622 w 1151729"/>
                <a:gd name="connsiteY4" fmla="*/ 598071 h 1135757"/>
                <a:gd name="connsiteX5" fmla="*/ 0 w 1151729"/>
                <a:gd name="connsiteY5" fmla="*/ 582756 h 1135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1729" h="1135757">
                  <a:moveTo>
                    <a:pt x="179134" y="0"/>
                  </a:moveTo>
                  <a:cubicBezTo>
                    <a:pt x="569894" y="134114"/>
                    <a:pt x="910312" y="395615"/>
                    <a:pt x="1151729" y="746921"/>
                  </a:cubicBezTo>
                  <a:lnTo>
                    <a:pt x="645431" y="1135757"/>
                  </a:lnTo>
                  <a:lnTo>
                    <a:pt x="627865" y="1108416"/>
                  </a:lnTo>
                  <a:cubicBezTo>
                    <a:pt x="476415" y="896432"/>
                    <a:pt x="272450" y="720754"/>
                    <a:pt x="33622" y="598071"/>
                  </a:cubicBezTo>
                  <a:lnTo>
                    <a:pt x="0" y="582756"/>
                  </a:lnTo>
                  <a:close/>
                </a:path>
              </a:pathLst>
            </a:custGeom>
            <a:solidFill>
              <a:srgbClr val="6EA56C"/>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43" name="Freeform: Shape 4">
              <a:extLst>
                <a:ext uri="{FF2B5EF4-FFF2-40B4-BE49-F238E27FC236}">
                  <a16:creationId xmlns:a16="http://schemas.microsoft.com/office/drawing/2014/main" id="{8295541A-9C89-C9BB-2966-528356DEAC61}"/>
                </a:ext>
              </a:extLst>
            </p:cNvPr>
            <p:cNvSpPr>
              <a:spLocks/>
            </p:cNvSpPr>
            <p:nvPr/>
          </p:nvSpPr>
          <p:spPr bwMode="auto">
            <a:xfrm>
              <a:off x="7179300" y="2218752"/>
              <a:ext cx="878850" cy="1210249"/>
            </a:xfrm>
            <a:custGeom>
              <a:avLst/>
              <a:gdLst>
                <a:gd name="connsiteX0" fmla="*/ 507526 w 878850"/>
                <a:gd name="connsiteY0" fmla="*/ 0 h 1210249"/>
                <a:gd name="connsiteX1" fmla="*/ 878850 w 878850"/>
                <a:gd name="connsiteY1" fmla="*/ 1210249 h 1210249"/>
                <a:gd name="connsiteX2" fmla="*/ 249522 w 878850"/>
                <a:gd name="connsiteY2" fmla="*/ 1210249 h 1210249"/>
                <a:gd name="connsiteX3" fmla="*/ 241498 w 878850"/>
                <a:gd name="connsiteY3" fmla="*/ 1059986 h 1210249"/>
                <a:gd name="connsiteX4" fmla="*/ 46766 w 878850"/>
                <a:gd name="connsiteY4" fmla="*/ 463225 h 1210249"/>
                <a:gd name="connsiteX5" fmla="*/ 0 w 878850"/>
                <a:gd name="connsiteY5" fmla="*/ 390432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8850" h="1210249">
                  <a:moveTo>
                    <a:pt x="507526" y="0"/>
                  </a:moveTo>
                  <a:cubicBezTo>
                    <a:pt x="748840" y="351784"/>
                    <a:pt x="878850" y="775471"/>
                    <a:pt x="878850" y="1210249"/>
                  </a:cubicBezTo>
                  <a:lnTo>
                    <a:pt x="249522" y="1210249"/>
                  </a:lnTo>
                  <a:lnTo>
                    <a:pt x="241498" y="1059986"/>
                  </a:lnTo>
                  <a:cubicBezTo>
                    <a:pt x="218480" y="845664"/>
                    <a:pt x="150557" y="643895"/>
                    <a:pt x="46766" y="463225"/>
                  </a:cubicBezTo>
                  <a:lnTo>
                    <a:pt x="0" y="390432"/>
                  </a:lnTo>
                  <a:close/>
                </a:path>
              </a:pathLst>
            </a:custGeom>
            <a:solidFill>
              <a:srgbClr val="6EA56C">
                <a:lumMod val="75000"/>
              </a:srgbClr>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44" name="Freeform: Shape 5">
              <a:extLst>
                <a:ext uri="{FF2B5EF4-FFF2-40B4-BE49-F238E27FC236}">
                  <a16:creationId xmlns:a16="http://schemas.microsoft.com/office/drawing/2014/main" id="{F36DC93D-B0C5-D909-9CF9-966354503F9A}"/>
                </a:ext>
              </a:extLst>
            </p:cNvPr>
            <p:cNvSpPr>
              <a:spLocks/>
            </p:cNvSpPr>
            <p:nvPr/>
          </p:nvSpPr>
          <p:spPr bwMode="auto">
            <a:xfrm>
              <a:off x="4058445" y="2218752"/>
              <a:ext cx="494785" cy="1210249"/>
            </a:xfrm>
            <a:custGeom>
              <a:avLst/>
              <a:gdLst>
                <a:gd name="connsiteX0" fmla="*/ 371324 w 494785"/>
                <a:gd name="connsiteY0" fmla="*/ 0 h 1210249"/>
                <a:gd name="connsiteX1" fmla="*/ 494785 w 494785"/>
                <a:gd name="connsiteY1" fmla="*/ 94976 h 1210249"/>
                <a:gd name="connsiteX2" fmla="*/ 493680 w 494785"/>
                <a:gd name="connsiteY2" fmla="*/ 95926 h 1210249"/>
                <a:gd name="connsiteX3" fmla="*/ 8702 w 494785"/>
                <a:gd name="connsiteY3" fmla="*/ 1059986 h 1210249"/>
                <a:gd name="connsiteX4" fmla="*/ 678 w 494785"/>
                <a:gd name="connsiteY4" fmla="*/ 1210249 h 1210249"/>
                <a:gd name="connsiteX5" fmla="*/ 0 w 494785"/>
                <a:gd name="connsiteY5" fmla="*/ 1210249 h 1210249"/>
                <a:gd name="connsiteX6" fmla="*/ 371324 w 494785"/>
                <a:gd name="connsiteY6" fmla="*/ 0 h 1210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785" h="1210249">
                  <a:moveTo>
                    <a:pt x="371324" y="0"/>
                  </a:moveTo>
                  <a:lnTo>
                    <a:pt x="494785" y="94976"/>
                  </a:lnTo>
                  <a:lnTo>
                    <a:pt x="493680" y="95926"/>
                  </a:lnTo>
                  <a:cubicBezTo>
                    <a:pt x="226787" y="348302"/>
                    <a:pt x="48983" y="684922"/>
                    <a:pt x="8702" y="1059986"/>
                  </a:cubicBezTo>
                  <a:lnTo>
                    <a:pt x="678" y="1210249"/>
                  </a:lnTo>
                  <a:lnTo>
                    <a:pt x="0" y="1210249"/>
                  </a:lnTo>
                  <a:cubicBezTo>
                    <a:pt x="0" y="775471"/>
                    <a:pt x="130010" y="351784"/>
                    <a:pt x="371324" y="0"/>
                  </a:cubicBezTo>
                  <a:close/>
                </a:path>
              </a:pathLst>
            </a:custGeom>
            <a:solidFill>
              <a:srgbClr val="F15F47"/>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45" name="Freeform: Shape 6">
              <a:extLst>
                <a:ext uri="{FF2B5EF4-FFF2-40B4-BE49-F238E27FC236}">
                  <a16:creationId xmlns:a16="http://schemas.microsoft.com/office/drawing/2014/main" id="{69EB6DB5-FB05-86E2-3058-C1EDCAABBB8F}"/>
                </a:ext>
              </a:extLst>
            </p:cNvPr>
            <p:cNvSpPr>
              <a:spLocks/>
            </p:cNvSpPr>
            <p:nvPr/>
          </p:nvSpPr>
          <p:spPr bwMode="auto">
            <a:xfrm>
              <a:off x="4451091" y="1442148"/>
              <a:ext cx="1099724" cy="847226"/>
            </a:xfrm>
            <a:custGeom>
              <a:avLst/>
              <a:gdLst>
                <a:gd name="connsiteX0" fmla="*/ 971704 w 1099724"/>
                <a:gd name="connsiteY0" fmla="*/ 0 h 847226"/>
                <a:gd name="connsiteX1" fmla="*/ 1099724 w 1099724"/>
                <a:gd name="connsiteY1" fmla="*/ 416936 h 847226"/>
                <a:gd name="connsiteX2" fmla="*/ 953189 w 1099724"/>
                <a:gd name="connsiteY2" fmla="*/ 438083 h 847226"/>
                <a:gd name="connsiteX3" fmla="*/ 220729 w 1099724"/>
                <a:gd name="connsiteY3" fmla="*/ 769660 h 847226"/>
                <a:gd name="connsiteX4" fmla="*/ 130476 w 1099724"/>
                <a:gd name="connsiteY4" fmla="*/ 847226 h 847226"/>
                <a:gd name="connsiteX5" fmla="*/ 0 w 1099724"/>
                <a:gd name="connsiteY5" fmla="*/ 746921 h 847226"/>
                <a:gd name="connsiteX6" fmla="*/ 971704 w 1099724"/>
                <a:gd name="connsiteY6" fmla="*/ 0 h 847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9724" h="847226">
                  <a:moveTo>
                    <a:pt x="971704" y="0"/>
                  </a:moveTo>
                  <a:lnTo>
                    <a:pt x="1099724" y="416936"/>
                  </a:lnTo>
                  <a:lnTo>
                    <a:pt x="953189" y="438083"/>
                  </a:lnTo>
                  <a:cubicBezTo>
                    <a:pt x="678879" y="491162"/>
                    <a:pt x="428842" y="607251"/>
                    <a:pt x="220729" y="769660"/>
                  </a:cubicBezTo>
                  <a:lnTo>
                    <a:pt x="130476" y="847226"/>
                  </a:lnTo>
                  <a:lnTo>
                    <a:pt x="0" y="746921"/>
                  </a:lnTo>
                  <a:cubicBezTo>
                    <a:pt x="241337" y="395615"/>
                    <a:pt x="581377" y="134114"/>
                    <a:pt x="971704" y="0"/>
                  </a:cubicBezTo>
                  <a:close/>
                </a:path>
              </a:pathLst>
            </a:custGeom>
            <a:solidFill>
              <a:srgbClr val="FBA91E"/>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a:solidFill>
                  <a:srgbClr val="000000"/>
                </a:solidFill>
                <a:latin typeface="Calibri"/>
              </a:endParaRPr>
            </a:p>
          </p:txBody>
        </p:sp>
        <p:sp>
          <p:nvSpPr>
            <p:cNvPr id="246" name="Freeform: Shape 7">
              <a:extLst>
                <a:ext uri="{FF2B5EF4-FFF2-40B4-BE49-F238E27FC236}">
                  <a16:creationId xmlns:a16="http://schemas.microsoft.com/office/drawing/2014/main" id="{5286DB20-0ED9-99F7-2214-9308AE1DAD90}"/>
                </a:ext>
              </a:extLst>
            </p:cNvPr>
            <p:cNvSpPr>
              <a:spLocks/>
            </p:cNvSpPr>
            <p:nvPr/>
          </p:nvSpPr>
          <p:spPr bwMode="auto">
            <a:xfrm>
              <a:off x="5457640" y="1328945"/>
              <a:ext cx="1201315" cy="680929"/>
            </a:xfrm>
            <a:custGeom>
              <a:avLst/>
              <a:gdLst>
                <a:gd name="connsiteX0" fmla="*/ 600658 w 1201315"/>
                <a:gd name="connsiteY0" fmla="*/ 0 h 680929"/>
                <a:gd name="connsiteX1" fmla="*/ 1201315 w 1201315"/>
                <a:gd name="connsiteY1" fmla="*/ 100628 h 680929"/>
                <a:gd name="connsiteX2" fmla="*/ 1023137 w 1201315"/>
                <a:gd name="connsiteY2" fmla="*/ 680929 h 680929"/>
                <a:gd name="connsiteX3" fmla="*/ 942416 w 1201315"/>
                <a:gd name="connsiteY3" fmla="*/ 644159 h 680929"/>
                <a:gd name="connsiteX4" fmla="*/ 286332 w 1201315"/>
                <a:gd name="connsiteY4" fmla="*/ 518906 h 680929"/>
                <a:gd name="connsiteX5" fmla="*/ 130672 w 1201315"/>
                <a:gd name="connsiteY5" fmla="*/ 526339 h 680929"/>
                <a:gd name="connsiteX6" fmla="*/ 0 w 1201315"/>
                <a:gd name="connsiteY6" fmla="*/ 100628 h 680929"/>
                <a:gd name="connsiteX7" fmla="*/ 600658 w 1201315"/>
                <a:gd name="connsiteY7" fmla="*/ 0 h 680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315" h="680929">
                  <a:moveTo>
                    <a:pt x="600658" y="0"/>
                  </a:moveTo>
                  <a:cubicBezTo>
                    <a:pt x="803385" y="0"/>
                    <a:pt x="1006113" y="33543"/>
                    <a:pt x="1201315" y="100628"/>
                  </a:cubicBezTo>
                  <a:lnTo>
                    <a:pt x="1023137" y="680929"/>
                  </a:lnTo>
                  <a:lnTo>
                    <a:pt x="942416" y="644159"/>
                  </a:lnTo>
                  <a:cubicBezTo>
                    <a:pt x="740762" y="563506"/>
                    <a:pt x="519055" y="518906"/>
                    <a:pt x="286332" y="518906"/>
                  </a:cubicBezTo>
                  <a:lnTo>
                    <a:pt x="130672" y="526339"/>
                  </a:lnTo>
                  <a:lnTo>
                    <a:pt x="0" y="100628"/>
                  </a:lnTo>
                  <a:cubicBezTo>
                    <a:pt x="195202" y="33543"/>
                    <a:pt x="397930" y="0"/>
                    <a:pt x="600658" y="0"/>
                  </a:cubicBezTo>
                  <a:close/>
                </a:path>
              </a:pathLst>
            </a:custGeom>
            <a:solidFill>
              <a:srgbClr val="FEDA2F"/>
            </a:solidFill>
            <a:ln w="0">
              <a:noFill/>
              <a:prstDash val="solid"/>
              <a:round/>
              <a:headEnd/>
              <a:tailEnd/>
            </a:ln>
          </p:spPr>
          <p:txBody>
            <a:bodyPr vert="horz" wrap="square" lIns="68580" tIns="34290" rIns="68580" bIns="34290" numCol="1" anchor="t" anchorCtr="0" compatLnSpc="1">
              <a:prstTxWarp prst="textNoShape">
                <a:avLst/>
              </a:prstTxWarp>
              <a:noAutofit/>
            </a:bodyPr>
            <a:lstStyle/>
            <a:p>
              <a:pPr>
                <a:defRPr/>
              </a:pPr>
              <a:endParaRPr lang="en-US" sz="1350" kern="0" dirty="0">
                <a:solidFill>
                  <a:srgbClr val="000000"/>
                </a:solidFill>
                <a:latin typeface="Calibri"/>
              </a:endParaRPr>
            </a:p>
          </p:txBody>
        </p:sp>
        <p:sp>
          <p:nvSpPr>
            <p:cNvPr id="247" name="Isosceles Triangle 12">
              <a:extLst>
                <a:ext uri="{FF2B5EF4-FFF2-40B4-BE49-F238E27FC236}">
                  <a16:creationId xmlns:a16="http://schemas.microsoft.com/office/drawing/2014/main" id="{9956952B-0FC4-4A73-D1F7-1F3B092791F2}"/>
                </a:ext>
              </a:extLst>
            </p:cNvPr>
            <p:cNvSpPr/>
            <p:nvPr/>
          </p:nvSpPr>
          <p:spPr>
            <a:xfrm rot="2431289">
              <a:off x="6510735" y="1700679"/>
              <a:ext cx="267663" cy="1729880"/>
            </a:xfrm>
            <a:prstGeom prst="triangle">
              <a:avLst/>
            </a:prstGeom>
            <a:solidFill>
              <a:srgbClr val="001F33"/>
            </a:solidFill>
            <a:ln w="12700" cap="flat" cmpd="sng" algn="ctr">
              <a:noFill/>
              <a:prstDash val="solid"/>
              <a:miter lim="800000"/>
            </a:ln>
            <a:effectLst/>
          </p:spPr>
          <p:txBody>
            <a:bodyPr rtlCol="0" anchor="ctr"/>
            <a:lstStyle/>
            <a:p>
              <a:pPr algn="ctr">
                <a:defRPr/>
              </a:pPr>
              <a:endParaRPr lang="en-US" sz="1350" kern="0">
                <a:solidFill>
                  <a:srgbClr val="FFFFFF"/>
                </a:solidFill>
                <a:latin typeface="Calibri" panose="020F0502020204030204"/>
              </a:endParaRPr>
            </a:p>
          </p:txBody>
        </p:sp>
        <p:sp>
          <p:nvSpPr>
            <p:cNvPr id="248" name="Freeform: Shape 13">
              <a:extLst>
                <a:ext uri="{FF2B5EF4-FFF2-40B4-BE49-F238E27FC236}">
                  <a16:creationId xmlns:a16="http://schemas.microsoft.com/office/drawing/2014/main" id="{535C5FEF-53DD-62DB-2B89-E50D8504C2A1}"/>
                </a:ext>
              </a:extLst>
            </p:cNvPr>
            <p:cNvSpPr/>
            <p:nvPr/>
          </p:nvSpPr>
          <p:spPr>
            <a:xfrm>
              <a:off x="5593384" y="2963853"/>
              <a:ext cx="930295" cy="465148"/>
            </a:xfrm>
            <a:custGeom>
              <a:avLst/>
              <a:gdLst>
                <a:gd name="connsiteX0" fmla="*/ 465149 w 930298"/>
                <a:gd name="connsiteY0" fmla="*/ 0 h 465149"/>
                <a:gd name="connsiteX1" fmla="*/ 930298 w 930298"/>
                <a:gd name="connsiteY1" fmla="*/ 465149 h 465149"/>
                <a:gd name="connsiteX2" fmla="*/ 0 w 930298"/>
                <a:gd name="connsiteY2" fmla="*/ 465149 h 465149"/>
                <a:gd name="connsiteX3" fmla="*/ 465149 w 930298"/>
                <a:gd name="connsiteY3" fmla="*/ 0 h 465149"/>
              </a:gdLst>
              <a:ahLst/>
              <a:cxnLst>
                <a:cxn ang="0">
                  <a:pos x="connsiteX0" y="connsiteY0"/>
                </a:cxn>
                <a:cxn ang="0">
                  <a:pos x="connsiteX1" y="connsiteY1"/>
                </a:cxn>
                <a:cxn ang="0">
                  <a:pos x="connsiteX2" y="connsiteY2"/>
                </a:cxn>
                <a:cxn ang="0">
                  <a:pos x="connsiteX3" y="connsiteY3"/>
                </a:cxn>
              </a:cxnLst>
              <a:rect l="l" t="t" r="r" b="b"/>
              <a:pathLst>
                <a:path w="930298" h="465149">
                  <a:moveTo>
                    <a:pt x="465149" y="0"/>
                  </a:moveTo>
                  <a:cubicBezTo>
                    <a:pt x="722044" y="0"/>
                    <a:pt x="930298" y="208254"/>
                    <a:pt x="930298" y="465149"/>
                  </a:cubicBezTo>
                  <a:lnTo>
                    <a:pt x="0" y="465149"/>
                  </a:lnTo>
                  <a:cubicBezTo>
                    <a:pt x="0" y="208254"/>
                    <a:pt x="208254" y="0"/>
                    <a:pt x="465149" y="0"/>
                  </a:cubicBezTo>
                  <a:close/>
                </a:path>
              </a:pathLst>
            </a:custGeom>
            <a:solidFill>
              <a:srgbClr val="001F33"/>
            </a:solidFill>
            <a:ln w="12700" cap="flat" cmpd="sng" algn="ctr">
              <a:noFill/>
              <a:prstDash val="solid"/>
              <a:miter lim="800000"/>
            </a:ln>
            <a:effectLst/>
          </p:spPr>
          <p:txBody>
            <a:bodyPr wrap="square" rtlCol="0" anchor="ctr">
              <a:noAutofit/>
            </a:bodyPr>
            <a:lstStyle/>
            <a:p>
              <a:pPr algn="ctr">
                <a:defRPr/>
              </a:pPr>
              <a:endParaRPr lang="en-US" sz="1350" kern="0">
                <a:solidFill>
                  <a:srgbClr val="FFFFFF"/>
                </a:solidFill>
                <a:latin typeface="Calibri" panose="020F0502020204030204"/>
              </a:endParaRPr>
            </a:p>
          </p:txBody>
        </p:sp>
      </p:grpSp>
      <p:cxnSp>
        <p:nvCxnSpPr>
          <p:cNvPr id="249" name="Connecteur droit 248">
            <a:extLst>
              <a:ext uri="{FF2B5EF4-FFF2-40B4-BE49-F238E27FC236}">
                <a16:creationId xmlns:a16="http://schemas.microsoft.com/office/drawing/2014/main" id="{E6B81839-8238-823A-A03B-E4645632C60D}"/>
              </a:ext>
            </a:extLst>
          </p:cNvPr>
          <p:cNvCxnSpPr>
            <a:cxnSpLocks/>
          </p:cNvCxnSpPr>
          <p:nvPr/>
        </p:nvCxnSpPr>
        <p:spPr>
          <a:xfrm>
            <a:off x="2597205" y="7537727"/>
            <a:ext cx="0" cy="2166196"/>
          </a:xfrm>
          <a:prstGeom prst="line">
            <a:avLst/>
          </a:prstGeom>
          <a:ln w="19050" cap="rnd">
            <a:solidFill>
              <a:srgbClr val="80D33A"/>
            </a:solidFill>
            <a:prstDash val="dash"/>
          </a:ln>
        </p:spPr>
        <p:style>
          <a:lnRef idx="1">
            <a:schemeClr val="accent1"/>
          </a:lnRef>
          <a:fillRef idx="0">
            <a:schemeClr val="accent1"/>
          </a:fillRef>
          <a:effectRef idx="0">
            <a:schemeClr val="accent1"/>
          </a:effectRef>
          <a:fontRef idx="minor">
            <a:schemeClr val="tx1"/>
          </a:fontRef>
        </p:style>
      </p:cxnSp>
      <p:cxnSp>
        <p:nvCxnSpPr>
          <p:cNvPr id="250" name="Connecteur droit 249">
            <a:extLst>
              <a:ext uri="{FF2B5EF4-FFF2-40B4-BE49-F238E27FC236}">
                <a16:creationId xmlns:a16="http://schemas.microsoft.com/office/drawing/2014/main" id="{A9AEA4FE-8ECC-0508-64B6-177F48563075}"/>
              </a:ext>
            </a:extLst>
          </p:cNvPr>
          <p:cNvCxnSpPr>
            <a:cxnSpLocks/>
          </p:cNvCxnSpPr>
          <p:nvPr/>
        </p:nvCxnSpPr>
        <p:spPr>
          <a:xfrm>
            <a:off x="4965107" y="7537727"/>
            <a:ext cx="0" cy="2166196"/>
          </a:xfrm>
          <a:prstGeom prst="line">
            <a:avLst/>
          </a:prstGeom>
          <a:ln w="19050" cap="rnd">
            <a:solidFill>
              <a:srgbClr val="80D33A"/>
            </a:solidFill>
            <a:prstDash val="dash"/>
          </a:ln>
        </p:spPr>
        <p:style>
          <a:lnRef idx="1">
            <a:schemeClr val="accent1"/>
          </a:lnRef>
          <a:fillRef idx="0">
            <a:schemeClr val="accent1"/>
          </a:fillRef>
          <a:effectRef idx="0">
            <a:schemeClr val="accent1"/>
          </a:effectRef>
          <a:fontRef idx="minor">
            <a:schemeClr val="tx1"/>
          </a:fontRef>
        </p:style>
      </p:cxnSp>
      <p:grpSp>
        <p:nvGrpSpPr>
          <p:cNvPr id="66" name="Groupe 65">
            <a:extLst>
              <a:ext uri="{FF2B5EF4-FFF2-40B4-BE49-F238E27FC236}">
                <a16:creationId xmlns:a16="http://schemas.microsoft.com/office/drawing/2014/main" id="{0BA24E56-B9FC-91D0-B1F8-817CC67D84E8}"/>
              </a:ext>
            </a:extLst>
          </p:cNvPr>
          <p:cNvGrpSpPr/>
          <p:nvPr/>
        </p:nvGrpSpPr>
        <p:grpSpPr>
          <a:xfrm>
            <a:off x="291543" y="6274687"/>
            <a:ext cx="5453176" cy="499384"/>
            <a:chOff x="-1" y="6249284"/>
            <a:chExt cx="5453176" cy="499388"/>
          </a:xfrm>
        </p:grpSpPr>
        <p:sp>
          <p:nvSpPr>
            <p:cNvPr id="251" name="Rounded Rectangle 74">
              <a:extLst>
                <a:ext uri="{FF2B5EF4-FFF2-40B4-BE49-F238E27FC236}">
                  <a16:creationId xmlns:a16="http://schemas.microsoft.com/office/drawing/2014/main" id="{B4D01474-8D61-C9C0-51E5-C6FB6E56E7D3}"/>
                </a:ext>
              </a:extLst>
            </p:cNvPr>
            <p:cNvSpPr/>
            <p:nvPr/>
          </p:nvSpPr>
          <p:spPr>
            <a:xfrm rot="5400000">
              <a:off x="2476893" y="3772390"/>
              <a:ext cx="499388" cy="5453176"/>
            </a:xfrm>
            <a:prstGeom prst="round2SameRect">
              <a:avLst>
                <a:gd name="adj1" fmla="val 50000"/>
                <a:gd name="adj2" fmla="val 0"/>
              </a:avLst>
            </a:prstGeom>
            <a:solidFill>
              <a:srgbClr val="80D33A"/>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53" name="Zoom_in" descr="{&quot;Key&quot;:&quot;POWER_USER_SHAPE_ICON&quot;,&quot;Value&quot;:&quot;POWER_USER_SHAPE_ICON_STYLE_1&quot;}">
              <a:extLst>
                <a:ext uri="{FF2B5EF4-FFF2-40B4-BE49-F238E27FC236}">
                  <a16:creationId xmlns:a16="http://schemas.microsoft.com/office/drawing/2014/main" id="{5569E131-6047-7046-23D8-B309B05893E2}"/>
                </a:ext>
              </a:extLst>
            </p:cNvPr>
            <p:cNvGrpSpPr>
              <a:grpSpLocks noChangeAspect="1"/>
            </p:cNvGrpSpPr>
            <p:nvPr>
              <p:custDataLst>
                <p:tags r:id="rId1"/>
              </p:custDataLst>
            </p:nvPr>
          </p:nvGrpSpPr>
          <p:grpSpPr bwMode="auto">
            <a:xfrm flipH="1">
              <a:off x="5059551" y="6329013"/>
              <a:ext cx="285651" cy="285317"/>
              <a:chOff x="2478" y="795"/>
              <a:chExt cx="2565" cy="2562"/>
            </a:xfrm>
            <a:solidFill>
              <a:schemeClr val="dk1"/>
            </a:solidFill>
          </p:grpSpPr>
          <p:sp>
            <p:nvSpPr>
              <p:cNvPr id="254" name="Freeform 321">
                <a:extLst>
                  <a:ext uri="{FF2B5EF4-FFF2-40B4-BE49-F238E27FC236}">
                    <a16:creationId xmlns:a16="http://schemas.microsoft.com/office/drawing/2014/main" id="{AE416B7F-C212-AC3D-EAED-51FD87D844E8}"/>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5" name="Freeform 322">
                <a:extLst>
                  <a:ext uri="{FF2B5EF4-FFF2-40B4-BE49-F238E27FC236}">
                    <a16:creationId xmlns:a16="http://schemas.microsoft.com/office/drawing/2014/main" id="{0A93BF1E-53A3-0F27-AE10-DF8E28F37815}"/>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4" name="ZoneTexte 63">
              <a:extLst>
                <a:ext uri="{FF2B5EF4-FFF2-40B4-BE49-F238E27FC236}">
                  <a16:creationId xmlns:a16="http://schemas.microsoft.com/office/drawing/2014/main" id="{11573E08-2AB8-1B66-F771-842C61AEC497}"/>
                </a:ext>
              </a:extLst>
            </p:cNvPr>
            <p:cNvSpPr txBox="1"/>
            <p:nvPr/>
          </p:nvSpPr>
          <p:spPr>
            <a:xfrm>
              <a:off x="113103" y="6286222"/>
              <a:ext cx="4937963" cy="443198"/>
            </a:xfrm>
            <a:prstGeom prst="rect">
              <a:avLst/>
            </a:prstGeom>
            <a:noFill/>
          </p:spPr>
          <p:txBody>
            <a:bodyPr wrap="square" lIns="0" tIns="0" rIns="0" bIns="0">
              <a:spAutoFit/>
            </a:bodyPr>
            <a:lstStyle/>
            <a:p>
              <a:pPr marL="0" lvl="1" indent="0">
                <a:lnSpc>
                  <a:spcPct val="90000"/>
                </a:lnSpc>
                <a:buClr>
                  <a:srgbClr val="908271"/>
                </a:buClr>
                <a:buFont typeface="Arial" panose="020B0604020202020204" pitchFamily="34" charset="0"/>
                <a:buNone/>
              </a:pPr>
              <a:r>
                <a:rPr lang="fr-FR" sz="800" b="1" dirty="0">
                  <a:solidFill>
                    <a:schemeClr val="bg1"/>
                  </a:solidFill>
                </a:rPr>
                <a:t>Pour en savoir plus : un outil sous Excel met en évidence les tâches ou sous-activités pouvant être partiellement automatisées (ex. rédaction, synthèse, </a:t>
              </a:r>
              <a:r>
                <a:rPr lang="fr-FR" sz="800" b="1" dirty="0" err="1">
                  <a:solidFill>
                    <a:schemeClr val="bg1"/>
                  </a:solidFill>
                </a:rPr>
                <a:t>reporting</a:t>
              </a:r>
              <a:r>
                <a:rPr lang="fr-FR" sz="800" b="1" dirty="0">
                  <a:solidFill>
                    <a:schemeClr val="bg1"/>
                  </a:solidFill>
                </a:rPr>
                <a:t>), tout en soulignant les compétences dont la valeur repose davantage sur l’analyse, l’arbitrage, la relation humaine ou la responsabilité décisionnelle.</a:t>
              </a:r>
            </a:p>
          </p:txBody>
        </p:sp>
      </p:grpSp>
      <p:sp>
        <p:nvSpPr>
          <p:cNvPr id="67" name="ZoneTexte 66">
            <a:extLst>
              <a:ext uri="{FF2B5EF4-FFF2-40B4-BE49-F238E27FC236}">
                <a16:creationId xmlns:a16="http://schemas.microsoft.com/office/drawing/2014/main" id="{AD268E32-06F5-C09A-FC87-F7DF0664FD2C}"/>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3</a:t>
            </a:r>
            <a:endParaRPr lang="fr-FR" dirty="0">
              <a:solidFill>
                <a:schemeClr val="bg1"/>
              </a:solidFill>
            </a:endParaRPr>
          </a:p>
        </p:txBody>
      </p:sp>
      <p:grpSp>
        <p:nvGrpSpPr>
          <p:cNvPr id="2" name="Groupe 1">
            <a:extLst>
              <a:ext uri="{FF2B5EF4-FFF2-40B4-BE49-F238E27FC236}">
                <a16:creationId xmlns:a16="http://schemas.microsoft.com/office/drawing/2014/main" id="{34B562B0-BB71-0840-F53B-064B8A40397E}"/>
              </a:ext>
            </a:extLst>
          </p:cNvPr>
          <p:cNvGrpSpPr/>
          <p:nvPr/>
        </p:nvGrpSpPr>
        <p:grpSpPr>
          <a:xfrm>
            <a:off x="3089726" y="7272695"/>
            <a:ext cx="1378428" cy="222250"/>
            <a:chOff x="10706892" y="660400"/>
            <a:chExt cx="1378428" cy="222250"/>
          </a:xfrm>
          <a:solidFill>
            <a:schemeClr val="accent1"/>
          </a:solidFill>
        </p:grpSpPr>
        <p:sp>
          <p:nvSpPr>
            <p:cNvPr id="3" name="Rectangle : avec coins arrondis en haut 2">
              <a:extLst>
                <a:ext uri="{FF2B5EF4-FFF2-40B4-BE49-F238E27FC236}">
                  <a16:creationId xmlns:a16="http://schemas.microsoft.com/office/drawing/2014/main" id="{C20A4A09-1EEE-ED26-5410-2E725FF79C1C}"/>
                </a:ext>
              </a:extLst>
            </p:cNvPr>
            <p:cNvSpPr/>
            <p:nvPr/>
          </p:nvSpPr>
          <p:spPr>
            <a:xfrm rot="10800000">
              <a:off x="10706892" y="660400"/>
              <a:ext cx="1378428" cy="222250"/>
            </a:xfrm>
            <a:prstGeom prst="round2SameRect">
              <a:avLst>
                <a:gd name="adj1" fmla="val 44095"/>
                <a:gd name="adj2" fmla="val 0"/>
              </a:avLst>
            </a:prstGeom>
            <a:grp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50" b="0" i="0" u="none" strike="noStrike" kern="0" cap="none" spc="0" normalizeH="0" baseline="0" noProof="0" dirty="0">
                <a:ln>
                  <a:noFill/>
                </a:ln>
                <a:solidFill>
                  <a:prstClr val="white"/>
                </a:solidFill>
                <a:effectLst/>
                <a:uLnTx/>
                <a:uFillTx/>
                <a:latin typeface="Calibri"/>
                <a:ea typeface="+mn-ea"/>
                <a:cs typeface="+mn-cs"/>
              </a:endParaRPr>
            </a:p>
          </p:txBody>
        </p:sp>
        <p:sp>
          <p:nvSpPr>
            <p:cNvPr id="4" name="ZoneTexte 3">
              <a:extLst>
                <a:ext uri="{FF2B5EF4-FFF2-40B4-BE49-F238E27FC236}">
                  <a16:creationId xmlns:a16="http://schemas.microsoft.com/office/drawing/2014/main" id="{42EF788E-7392-39F7-2C75-726DDE44D8E5}"/>
                </a:ext>
              </a:extLst>
            </p:cNvPr>
            <p:cNvSpPr txBox="1"/>
            <p:nvPr/>
          </p:nvSpPr>
          <p:spPr>
            <a:xfrm>
              <a:off x="11291911" y="672387"/>
              <a:ext cx="245260" cy="161583"/>
            </a:xfrm>
            <a:prstGeom prst="rect">
              <a:avLst/>
            </a:prstGeom>
            <a:grpFill/>
          </p:spPr>
          <p:txBody>
            <a:bodyPr wrap="none" lIns="0" tIns="0" rIns="0" bIns="0" rtlCol="0" anchor="ctr" anchorCtr="0">
              <a:spAutoFit/>
            </a:bodyPr>
            <a:lstStyle/>
            <a:p>
              <a:pPr algn="ctr"/>
              <a:r>
                <a:rPr lang="fr-FR" sz="1050" b="1" dirty="0">
                  <a:solidFill>
                    <a:prstClr val="white"/>
                  </a:solidFill>
                  <a:latin typeface="Calibri"/>
                </a:rPr>
                <a:t>DRH</a:t>
              </a:r>
            </a:p>
          </p:txBody>
        </p:sp>
      </p:grpSp>
    </p:spTree>
    <p:extLst>
      <p:ext uri="{BB962C8B-B14F-4D97-AF65-F5344CB8AC3E}">
        <p14:creationId xmlns:p14="http://schemas.microsoft.com/office/powerpoint/2010/main" val="114633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257B4-5ED0-7244-89F1-57EEBA4296F7}"/>
              </a:ext>
            </a:extLst>
          </p:cNvPr>
          <p:cNvSpPr txBox="1">
            <a:spLocks/>
          </p:cNvSpPr>
          <p:nvPr/>
        </p:nvSpPr>
        <p:spPr>
          <a:xfrm>
            <a:off x="308769" y="729941"/>
            <a:ext cx="6943725" cy="468000"/>
          </a:xfrm>
          <a:prstGeom prst="rect">
            <a:avLst/>
          </a:prstGeom>
          <a:solidFill>
            <a:srgbClr val="F79528"/>
          </a:solidFill>
        </p:spPr>
        <p:txBody>
          <a:bodyPr vert="horz" lIns="0" tIns="0" rIns="0" bIns="0" rtlCol="0" anchor="ctr">
            <a:normAutofit fontScale="92500" lnSpcReduction="10000"/>
          </a:bodyPr>
          <a:lstStyle>
            <a:lvl1pPr marL="92075" indent="0" algn="l" defTabSz="914400" rtl="0" eaLnBrk="1" latinLnBrk="0" hangingPunct="1">
              <a:spcBef>
                <a:spcPct val="0"/>
              </a:spcBef>
              <a:buNone/>
              <a:defRPr sz="1750" kern="1200">
                <a:solidFill>
                  <a:schemeClr val="bg1"/>
                </a:solidFill>
                <a:latin typeface="+mj-lt"/>
                <a:ea typeface="+mj-ea"/>
                <a:cs typeface="+mj-cs"/>
              </a:defRPr>
            </a:lvl1pPr>
          </a:lstStyle>
          <a:p>
            <a:pPr marL="93600"/>
            <a:r>
              <a:rPr lang="fr-FR" b="1" dirty="0"/>
              <a:t>ANALYSE DES BESOINS EN FORMATION</a:t>
            </a:r>
            <a:br>
              <a:rPr lang="fr-FR" b="1" dirty="0"/>
            </a:br>
            <a:r>
              <a:rPr lang="fr-FR" dirty="0"/>
              <a:t>POUR LES MÉTIERS DE DRH ET TECHNICIEN.NE SAV</a:t>
            </a:r>
          </a:p>
        </p:txBody>
      </p:sp>
      <p:grpSp>
        <p:nvGrpSpPr>
          <p:cNvPr id="33" name="Groupe 32"/>
          <p:cNvGrpSpPr/>
          <p:nvPr/>
        </p:nvGrpSpPr>
        <p:grpSpPr>
          <a:xfrm>
            <a:off x="4281064" y="1281448"/>
            <a:ext cx="2936384" cy="5127444"/>
            <a:chOff x="3231584" y="2741639"/>
            <a:chExt cx="2740559" cy="4459136"/>
          </a:xfrm>
        </p:grpSpPr>
        <p:sp>
          <p:nvSpPr>
            <p:cNvPr id="58" name="ZoneTexte 57"/>
            <p:cNvSpPr txBox="1"/>
            <p:nvPr/>
          </p:nvSpPr>
          <p:spPr>
            <a:xfrm>
              <a:off x="3231585" y="2745536"/>
              <a:ext cx="2740558" cy="4455239"/>
            </a:xfrm>
            <a:prstGeom prst="rect">
              <a:avLst/>
            </a:prstGeom>
            <a:solidFill>
              <a:srgbClr val="004692"/>
            </a:solidFill>
          </p:spPr>
          <p:txBody>
            <a:bodyPr wrap="square" lIns="72000" tIns="396000" rIns="144000" bIns="0" rtlCol="0" anchor="t" anchorCtr="0">
              <a:noAutofit/>
            </a:bodyPr>
            <a:lstStyle/>
            <a:p>
              <a:pPr marL="92075" indent="-92075">
                <a:spcAft>
                  <a:spcPts val="1200"/>
                </a:spcAft>
                <a:buClr>
                  <a:srgbClr val="00AAC4"/>
                </a:buClr>
                <a:buFont typeface="Arial" panose="020B0604020202020204" pitchFamily="34" charset="0"/>
                <a:buChar char="•"/>
              </a:pPr>
              <a:r>
                <a:rPr lang="fr-FR" sz="800" dirty="0">
                  <a:solidFill>
                    <a:schemeClr val="bg1"/>
                  </a:solidFill>
                </a:rPr>
                <a:t>Cette transformation inscrit la prospective dans un cadre de transformation progressive, pilotable et négociable, en lien direct avec les enjeux de compétences, d’organisation et de dialogue social.</a:t>
              </a:r>
            </a:p>
            <a:p>
              <a:pPr marL="92075" indent="-92075">
                <a:spcAft>
                  <a:spcPts val="1200"/>
                </a:spcAft>
                <a:buClr>
                  <a:srgbClr val="00AAC4"/>
                </a:buClr>
                <a:buFont typeface="Arial" panose="020B0604020202020204" pitchFamily="34" charset="0"/>
                <a:buChar char="•"/>
              </a:pPr>
              <a:r>
                <a:rPr lang="fr-FR" sz="800" dirty="0">
                  <a:solidFill>
                    <a:schemeClr val="bg1"/>
                  </a:solidFill>
                </a:rPr>
                <a:t>Plus les outils d’IA deviennent performants, plus la valeur perçue repose sur la capacité des professionnels à contextualiser et incarner les décisions, particulièrement dans les secteurs à forte dimension relationnelle. La pensée critique est au cœur de l’utilisation de l’IAG pour l’augmenter.</a:t>
              </a:r>
            </a:p>
            <a:p>
              <a:pPr marL="92075" indent="-92075">
                <a:spcAft>
                  <a:spcPts val="1200"/>
                </a:spcAft>
                <a:buClr>
                  <a:srgbClr val="00AAC4"/>
                </a:buClr>
                <a:buFont typeface="Arial" panose="020B0604020202020204" pitchFamily="34" charset="0"/>
                <a:buChar char="•"/>
              </a:pPr>
              <a:r>
                <a:rPr lang="fr-FR" sz="800" dirty="0">
                  <a:solidFill>
                    <a:schemeClr val="bg1"/>
                  </a:solidFill>
                </a:rPr>
                <a:t>Le recours à l’IA implique une mutation profonde du rapport au savoir, qui ne doit plus être laissé à l’initiative individuelle, mais devenir une responsabilité partagée au sein des structures organisationnelles.</a:t>
              </a:r>
            </a:p>
            <a:p>
              <a:pPr marL="92075" indent="-92075">
                <a:spcAft>
                  <a:spcPts val="1200"/>
                </a:spcAft>
                <a:buClr>
                  <a:srgbClr val="00AAC4"/>
                </a:buClr>
                <a:buFont typeface="Arial" panose="020B0604020202020204" pitchFamily="34" charset="0"/>
                <a:buChar char="•"/>
              </a:pPr>
              <a:r>
                <a:rPr lang="fr-FR" sz="800" dirty="0">
                  <a:solidFill>
                    <a:schemeClr val="bg1"/>
                  </a:solidFill>
                </a:rPr>
                <a:t>L’analyse permet d’identifier les compétences à renforcer ou à faire évoluer, afin d’orienter les actions de formation, d’acculturation à l’IA et d’adaptation des parcours professionnels.</a:t>
              </a:r>
            </a:p>
            <a:p>
              <a:pPr marL="92075" indent="-92075">
                <a:spcAft>
                  <a:spcPts val="1200"/>
                </a:spcAft>
                <a:buClr>
                  <a:srgbClr val="00AAC4"/>
                </a:buClr>
                <a:buFont typeface="Arial" panose="020B0604020202020204" pitchFamily="34" charset="0"/>
                <a:buChar char="•"/>
              </a:pPr>
              <a:r>
                <a:rPr lang="fr-FR" sz="800" dirty="0">
                  <a:solidFill>
                    <a:schemeClr val="bg1"/>
                  </a:solidFill>
                </a:rPr>
                <a:t>Les plans de transformation doivent se concentrer sur l'acculturation de tous, la formation et une gouvernance responsable, pour garantir une adoption durable et acceptable de l’IA au sein des organisations.</a:t>
              </a:r>
            </a:p>
            <a:p>
              <a:pPr marL="92075" indent="-92075">
                <a:spcAft>
                  <a:spcPts val="1200"/>
                </a:spcAft>
                <a:buClr>
                  <a:srgbClr val="00AAC4"/>
                </a:buClr>
                <a:buFont typeface="Arial" panose="020B0604020202020204" pitchFamily="34" charset="0"/>
                <a:buChar char="•"/>
              </a:pPr>
              <a:r>
                <a:rPr lang="fr-FR" sz="800" dirty="0">
                  <a:solidFill>
                    <a:schemeClr val="bg1"/>
                  </a:solidFill>
                </a:rPr>
                <a:t>Cette transformation devient un investissement stratégique pour l’entreprise, qui permet de créer une culture d’innovation durable, de maximiser les compétences, de sécuriser les parcours professionnels et de garantir une adoption responsable de l'IA. </a:t>
              </a:r>
            </a:p>
            <a:p>
              <a:pPr marL="92075" indent="-92075">
                <a:spcAft>
                  <a:spcPts val="1200"/>
                </a:spcAft>
                <a:buClr>
                  <a:srgbClr val="00AAC4"/>
                </a:buClr>
                <a:buFont typeface="Arial" panose="020B0604020202020204" pitchFamily="34" charset="0"/>
                <a:buChar char="•"/>
              </a:pPr>
              <a:r>
                <a:rPr lang="fr-FR" sz="800" b="1" dirty="0">
                  <a:solidFill>
                    <a:schemeClr val="bg1"/>
                  </a:solidFill>
                </a:rPr>
                <a:t>La transformation n’est pas une option :</a:t>
              </a:r>
              <a:r>
                <a:rPr lang="fr-FR" sz="800" dirty="0">
                  <a:solidFill>
                    <a:schemeClr val="bg1"/>
                  </a:solidFill>
                </a:rPr>
                <a:t> elle implique des choix structurants et présentent des risques si les organisations ne la pilotent pas.</a:t>
              </a:r>
            </a:p>
          </p:txBody>
        </p:sp>
        <p:sp>
          <p:nvSpPr>
            <p:cNvPr id="59" name="ZoneTexte 58"/>
            <p:cNvSpPr txBox="1"/>
            <p:nvPr/>
          </p:nvSpPr>
          <p:spPr>
            <a:xfrm>
              <a:off x="3231584" y="2741639"/>
              <a:ext cx="1895400" cy="199853"/>
            </a:xfrm>
            <a:prstGeom prst="rect">
              <a:avLst/>
            </a:prstGeom>
            <a:solidFill>
              <a:srgbClr val="00AAC4"/>
            </a:solidFill>
          </p:spPr>
          <p:txBody>
            <a:bodyPr wrap="square" lIns="72000" tIns="0" rIns="0" bIns="0" rtlCol="0" anchor="ctr" anchorCtr="0">
              <a:noAutofit/>
            </a:bodyPr>
            <a:lstStyle/>
            <a:p>
              <a:r>
                <a:rPr lang="fr-FR" sz="1000" b="1" dirty="0">
                  <a:solidFill>
                    <a:schemeClr val="bg1"/>
                  </a:solidFill>
                </a:rPr>
                <a:t>CE QU’IL FAUT RETENIR</a:t>
              </a:r>
            </a:p>
          </p:txBody>
        </p:sp>
      </p:grpSp>
      <p:sp>
        <p:nvSpPr>
          <p:cNvPr id="60" name="ZoneTexte 59"/>
          <p:cNvSpPr txBox="1"/>
          <p:nvPr/>
        </p:nvSpPr>
        <p:spPr>
          <a:xfrm>
            <a:off x="4207109" y="7121759"/>
            <a:ext cx="2936383" cy="510903"/>
          </a:xfrm>
          <a:prstGeom prst="rect">
            <a:avLst/>
          </a:prstGeom>
          <a:noFill/>
        </p:spPr>
        <p:txBody>
          <a:bodyPr wrap="square" lIns="0" tIns="0" rIns="0" bIns="0" rtlCol="0">
            <a:noAutofit/>
          </a:bodyPr>
          <a:lstStyle/>
          <a:p>
            <a:pPr>
              <a:spcAft>
                <a:spcPts val="300"/>
              </a:spcAft>
            </a:pPr>
            <a:r>
              <a:rPr lang="fr-FR" sz="700" b="1" dirty="0">
                <a:solidFill>
                  <a:srgbClr val="004692"/>
                </a:solidFill>
              </a:rPr>
              <a:t>SOURCES ET MÉTHODOLOGIE</a:t>
            </a:r>
          </a:p>
          <a:p>
            <a:r>
              <a:rPr lang="fr-FR" sz="600" dirty="0"/>
              <a:t>Étude menée par le cabinet Oasys Mobilisation et pilotée par l’Observatoire prospectif du commerce de septembre à décembre 2025.</a:t>
            </a:r>
          </a:p>
          <a:p>
            <a:r>
              <a:rPr lang="fr-FR" sz="600" dirty="0"/>
              <a:t>Une quinzaine d’entretiens a été réalisée.</a:t>
            </a:r>
          </a:p>
        </p:txBody>
      </p:sp>
      <p:cxnSp>
        <p:nvCxnSpPr>
          <p:cNvPr id="62" name="Connecteur droit 61"/>
          <p:cNvCxnSpPr/>
          <p:nvPr/>
        </p:nvCxnSpPr>
        <p:spPr>
          <a:xfrm>
            <a:off x="292100" y="9367336"/>
            <a:ext cx="6956425" cy="0"/>
          </a:xfrm>
          <a:prstGeom prst="line">
            <a:avLst/>
          </a:prstGeom>
          <a:ln>
            <a:solidFill>
              <a:srgbClr val="AAA096"/>
            </a:solidFill>
          </a:ln>
        </p:spPr>
        <p:style>
          <a:lnRef idx="1">
            <a:schemeClr val="accent1"/>
          </a:lnRef>
          <a:fillRef idx="0">
            <a:schemeClr val="accent1"/>
          </a:fillRef>
          <a:effectRef idx="0">
            <a:schemeClr val="accent1"/>
          </a:effectRef>
          <a:fontRef idx="minor">
            <a:schemeClr val="tx1"/>
          </a:fontRef>
        </p:style>
      </p:cxnSp>
      <p:sp>
        <p:nvSpPr>
          <p:cNvPr id="102" name="ZoneTexte 101"/>
          <p:cNvSpPr txBox="1"/>
          <p:nvPr/>
        </p:nvSpPr>
        <p:spPr>
          <a:xfrm>
            <a:off x="296862" y="8991920"/>
            <a:ext cx="2579686" cy="126000"/>
          </a:xfrm>
          <a:prstGeom prst="rect">
            <a:avLst/>
          </a:prstGeom>
          <a:solidFill>
            <a:srgbClr val="00AAC4"/>
          </a:solidFill>
        </p:spPr>
        <p:txBody>
          <a:bodyPr wrap="square" lIns="0" tIns="0" rIns="0" bIns="0" rtlCol="0" anchor="ctr" anchorCtr="0">
            <a:noAutofit/>
          </a:bodyPr>
          <a:lstStyle/>
          <a:p>
            <a:r>
              <a:rPr lang="fr-FR" sz="700" dirty="0">
                <a:solidFill>
                  <a:schemeClr val="bg1"/>
                </a:solidFill>
              </a:rPr>
              <a:t>Retrouvez toutes les publications de l’observatoire sur</a:t>
            </a:r>
          </a:p>
        </p:txBody>
      </p:sp>
      <p:sp>
        <p:nvSpPr>
          <p:cNvPr id="103" name="ZoneTexte 102"/>
          <p:cNvSpPr txBox="1"/>
          <p:nvPr/>
        </p:nvSpPr>
        <p:spPr>
          <a:xfrm>
            <a:off x="292100" y="9141139"/>
            <a:ext cx="2640006" cy="95250"/>
          </a:xfrm>
          <a:prstGeom prst="rect">
            <a:avLst/>
          </a:prstGeom>
          <a:noFill/>
        </p:spPr>
        <p:txBody>
          <a:bodyPr wrap="square" lIns="0" tIns="0" rIns="0" bIns="0" rtlCol="0">
            <a:noAutofit/>
          </a:bodyPr>
          <a:lstStyle/>
          <a:p>
            <a:r>
              <a:rPr lang="fr-FR" sz="700" b="1" dirty="0">
                <a:solidFill>
                  <a:srgbClr val="004692"/>
                </a:solidFill>
              </a:rPr>
              <a:t>www.</a:t>
            </a:r>
            <a:r>
              <a:rPr lang="fr-FR" sz="700" b="1">
                <a:solidFill>
                  <a:srgbClr val="004692"/>
                </a:solidFill>
              </a:rPr>
              <a:t>lopcommerce.com/</a:t>
            </a:r>
            <a:r>
              <a:rPr lang="fr-FR" sz="700" b="1" dirty="0">
                <a:solidFill>
                  <a:srgbClr val="004692"/>
                </a:solidFill>
              </a:rPr>
              <a:t>Branche/ObservatoireProspectifDuCommerce</a:t>
            </a:r>
          </a:p>
        </p:txBody>
      </p:sp>
      <p:sp>
        <p:nvSpPr>
          <p:cNvPr id="104" name="ZoneTexte 103"/>
          <p:cNvSpPr txBox="1"/>
          <p:nvPr/>
        </p:nvSpPr>
        <p:spPr>
          <a:xfrm>
            <a:off x="3167297" y="9047867"/>
            <a:ext cx="2709628" cy="253995"/>
          </a:xfrm>
          <a:prstGeom prst="rect">
            <a:avLst/>
          </a:prstGeom>
          <a:noFill/>
        </p:spPr>
        <p:txBody>
          <a:bodyPr wrap="square" lIns="0" tIns="0" rIns="0" bIns="0" rtlCol="0">
            <a:noAutofit/>
          </a:bodyPr>
          <a:lstStyle/>
          <a:p>
            <a:r>
              <a:rPr lang="fr-FR" sz="600" b="1" dirty="0"/>
              <a:t>Directeur de la publication : </a:t>
            </a:r>
            <a:r>
              <a:rPr lang="fr-FR" sz="600" dirty="0"/>
              <a:t>Philippe Huguenin-Génie </a:t>
            </a:r>
          </a:p>
          <a:p>
            <a:r>
              <a:rPr lang="fr-FR" sz="600" b="1" dirty="0"/>
              <a:t>Directeur de rédaction : </a:t>
            </a:r>
            <a:r>
              <a:rPr lang="fr-FR" sz="600" dirty="0"/>
              <a:t>Edine </a:t>
            </a:r>
            <a:r>
              <a:rPr lang="fr-FR" sz="600" dirty="0" err="1"/>
              <a:t>Gassert</a:t>
            </a:r>
            <a:endParaRPr lang="fr-FR" sz="600" dirty="0"/>
          </a:p>
          <a:p>
            <a:r>
              <a:rPr lang="fr-FR" sz="600" b="1" dirty="0"/>
              <a:t>Rédaction : </a:t>
            </a:r>
            <a:r>
              <a:rPr lang="fr-FR" sz="600" dirty="0"/>
              <a:t>Pascale Fotius, cabinet </a:t>
            </a:r>
            <a:r>
              <a:rPr lang="fr-FR" sz="600" dirty="0" err="1"/>
              <a:t>Oasys</a:t>
            </a:r>
            <a:r>
              <a:rPr lang="fr-FR" sz="600" dirty="0"/>
              <a:t> Mobilisation – Nadège </a:t>
            </a:r>
            <a:r>
              <a:rPr lang="fr-FR" sz="600" dirty="0" err="1"/>
              <a:t>Dutouya</a:t>
            </a:r>
            <a:endParaRPr lang="fr-FR" sz="600" dirty="0"/>
          </a:p>
        </p:txBody>
      </p:sp>
      <p:grpSp>
        <p:nvGrpSpPr>
          <p:cNvPr id="189" name="Groupe 188"/>
          <p:cNvGrpSpPr>
            <a:grpSpLocks noChangeAspect="1"/>
          </p:cNvGrpSpPr>
          <p:nvPr/>
        </p:nvGrpSpPr>
        <p:grpSpPr>
          <a:xfrm>
            <a:off x="291300" y="9678989"/>
            <a:ext cx="1487058" cy="338882"/>
            <a:chOff x="292091" y="9652000"/>
            <a:chExt cx="1741487" cy="396876"/>
          </a:xfrm>
        </p:grpSpPr>
        <p:sp>
          <p:nvSpPr>
            <p:cNvPr id="108" name="Freeform 27"/>
            <p:cNvSpPr>
              <a:spLocks/>
            </p:cNvSpPr>
            <p:nvPr/>
          </p:nvSpPr>
          <p:spPr bwMode="auto">
            <a:xfrm>
              <a:off x="292091" y="9677400"/>
              <a:ext cx="347663" cy="371475"/>
            </a:xfrm>
            <a:custGeom>
              <a:avLst/>
              <a:gdLst>
                <a:gd name="T0" fmla="*/ 1111 w 1190"/>
                <a:gd name="T1" fmla="*/ 888 h 1268"/>
                <a:gd name="T2" fmla="*/ 441 w 1190"/>
                <a:gd name="T3" fmla="*/ 962 h 1268"/>
                <a:gd name="T4" fmla="*/ 367 w 1190"/>
                <a:gd name="T5" fmla="*/ 292 h 1268"/>
                <a:gd name="T6" fmla="*/ 952 w 1190"/>
                <a:gd name="T7" fmla="*/ 164 h 1268"/>
                <a:gd name="T8" fmla="*/ 195 w 1190"/>
                <a:gd name="T9" fmla="*/ 278 h 1268"/>
                <a:gd name="T10" fmla="*/ 283 w 1190"/>
                <a:gd name="T11" fmla="*/ 1073 h 1268"/>
                <a:gd name="T12" fmla="*/ 1077 w 1190"/>
                <a:gd name="T13" fmla="*/ 985 h 1268"/>
                <a:gd name="T14" fmla="*/ 1190 w 1190"/>
                <a:gd name="T15" fmla="*/ 741 h 1268"/>
                <a:gd name="T16" fmla="*/ 1111 w 1190"/>
                <a:gd name="T17" fmla="*/ 888 h 1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0" h="1268">
                  <a:moveTo>
                    <a:pt x="1111" y="888"/>
                  </a:moveTo>
                  <a:cubicBezTo>
                    <a:pt x="946" y="1094"/>
                    <a:pt x="646" y="1127"/>
                    <a:pt x="441" y="962"/>
                  </a:cubicBezTo>
                  <a:cubicBezTo>
                    <a:pt x="235" y="797"/>
                    <a:pt x="202" y="497"/>
                    <a:pt x="367" y="292"/>
                  </a:cubicBezTo>
                  <a:cubicBezTo>
                    <a:pt x="510" y="113"/>
                    <a:pt x="756" y="65"/>
                    <a:pt x="952" y="164"/>
                  </a:cubicBezTo>
                  <a:cubicBezTo>
                    <a:pt x="711" y="0"/>
                    <a:pt x="380" y="47"/>
                    <a:pt x="195" y="278"/>
                  </a:cubicBezTo>
                  <a:cubicBezTo>
                    <a:pt x="0" y="522"/>
                    <a:pt x="39" y="878"/>
                    <a:pt x="283" y="1073"/>
                  </a:cubicBezTo>
                  <a:cubicBezTo>
                    <a:pt x="526" y="1268"/>
                    <a:pt x="882" y="1229"/>
                    <a:pt x="1077" y="985"/>
                  </a:cubicBezTo>
                  <a:cubicBezTo>
                    <a:pt x="1136" y="911"/>
                    <a:pt x="1173" y="827"/>
                    <a:pt x="1190" y="741"/>
                  </a:cubicBezTo>
                  <a:cubicBezTo>
                    <a:pt x="1173" y="793"/>
                    <a:pt x="1147" y="843"/>
                    <a:pt x="1111" y="888"/>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9" name="Freeform 28"/>
            <p:cNvSpPr>
              <a:spLocks noEditPoints="1"/>
            </p:cNvSpPr>
            <p:nvPr/>
          </p:nvSpPr>
          <p:spPr bwMode="auto">
            <a:xfrm>
              <a:off x="677853" y="9955213"/>
              <a:ext cx="65088" cy="93663"/>
            </a:xfrm>
            <a:custGeom>
              <a:avLst/>
              <a:gdLst>
                <a:gd name="T0" fmla="*/ 224 w 224"/>
                <a:gd name="T1" fmla="*/ 112 h 320"/>
                <a:gd name="T2" fmla="*/ 191 w 224"/>
                <a:gd name="T3" fmla="*/ 192 h 320"/>
                <a:gd name="T4" fmla="*/ 112 w 224"/>
                <a:gd name="T5" fmla="*/ 224 h 320"/>
                <a:gd name="T6" fmla="*/ 32 w 224"/>
                <a:gd name="T7" fmla="*/ 191 h 320"/>
                <a:gd name="T8" fmla="*/ 32 w 224"/>
                <a:gd name="T9" fmla="*/ 304 h 320"/>
                <a:gd name="T10" fmla="*/ 16 w 224"/>
                <a:gd name="T11" fmla="*/ 320 h 320"/>
                <a:gd name="T12" fmla="*/ 0 w 224"/>
                <a:gd name="T13" fmla="*/ 304 h 320"/>
                <a:gd name="T14" fmla="*/ 0 w 224"/>
                <a:gd name="T15" fmla="*/ 16 h 320"/>
                <a:gd name="T16" fmla="*/ 16 w 224"/>
                <a:gd name="T17" fmla="*/ 0 h 320"/>
                <a:gd name="T18" fmla="*/ 32 w 224"/>
                <a:gd name="T19" fmla="*/ 12 h 320"/>
                <a:gd name="T20" fmla="*/ 32 w 224"/>
                <a:gd name="T21" fmla="*/ 34 h 320"/>
                <a:gd name="T22" fmla="*/ 112 w 224"/>
                <a:gd name="T23" fmla="*/ 0 h 320"/>
                <a:gd name="T24" fmla="*/ 191 w 224"/>
                <a:gd name="T25" fmla="*/ 33 h 320"/>
                <a:gd name="T26" fmla="*/ 224 w 224"/>
                <a:gd name="T27" fmla="*/ 112 h 320"/>
                <a:gd name="T28" fmla="*/ 192 w 224"/>
                <a:gd name="T29" fmla="*/ 112 h 320"/>
                <a:gd name="T30" fmla="*/ 169 w 224"/>
                <a:gd name="T31" fmla="*/ 56 h 320"/>
                <a:gd name="T32" fmla="*/ 112 w 224"/>
                <a:gd name="T33" fmla="*/ 32 h 320"/>
                <a:gd name="T34" fmla="*/ 56 w 224"/>
                <a:gd name="T35" fmla="*/ 56 h 320"/>
                <a:gd name="T36" fmla="*/ 32 w 224"/>
                <a:gd name="T37" fmla="*/ 112 h 320"/>
                <a:gd name="T38" fmla="*/ 56 w 224"/>
                <a:gd name="T39" fmla="*/ 169 h 320"/>
                <a:gd name="T40" fmla="*/ 112 w 224"/>
                <a:gd name="T41" fmla="*/ 193 h 320"/>
                <a:gd name="T42" fmla="*/ 169 w 224"/>
                <a:gd name="T43" fmla="*/ 169 h 320"/>
                <a:gd name="T44" fmla="*/ 192 w 224"/>
                <a:gd name="T45" fmla="*/ 112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4" h="320">
                  <a:moveTo>
                    <a:pt x="224" y="112"/>
                  </a:moveTo>
                  <a:cubicBezTo>
                    <a:pt x="224" y="143"/>
                    <a:pt x="213" y="170"/>
                    <a:pt x="191" y="192"/>
                  </a:cubicBezTo>
                  <a:cubicBezTo>
                    <a:pt x="169" y="214"/>
                    <a:pt x="143" y="224"/>
                    <a:pt x="112" y="224"/>
                  </a:cubicBezTo>
                  <a:cubicBezTo>
                    <a:pt x="81" y="224"/>
                    <a:pt x="54" y="213"/>
                    <a:pt x="32" y="191"/>
                  </a:cubicBezTo>
                  <a:cubicBezTo>
                    <a:pt x="32" y="304"/>
                    <a:pt x="32" y="304"/>
                    <a:pt x="32" y="304"/>
                  </a:cubicBezTo>
                  <a:cubicBezTo>
                    <a:pt x="32" y="315"/>
                    <a:pt x="27" y="320"/>
                    <a:pt x="16" y="320"/>
                  </a:cubicBezTo>
                  <a:cubicBezTo>
                    <a:pt x="6" y="320"/>
                    <a:pt x="0" y="315"/>
                    <a:pt x="0" y="304"/>
                  </a:cubicBezTo>
                  <a:cubicBezTo>
                    <a:pt x="0" y="16"/>
                    <a:pt x="0" y="16"/>
                    <a:pt x="0" y="16"/>
                  </a:cubicBezTo>
                  <a:cubicBezTo>
                    <a:pt x="0" y="6"/>
                    <a:pt x="6" y="0"/>
                    <a:pt x="16" y="0"/>
                  </a:cubicBezTo>
                  <a:cubicBezTo>
                    <a:pt x="25" y="0"/>
                    <a:pt x="30" y="4"/>
                    <a:pt x="32" y="12"/>
                  </a:cubicBezTo>
                  <a:cubicBezTo>
                    <a:pt x="32" y="15"/>
                    <a:pt x="33" y="23"/>
                    <a:pt x="32" y="34"/>
                  </a:cubicBezTo>
                  <a:cubicBezTo>
                    <a:pt x="54" y="12"/>
                    <a:pt x="81" y="0"/>
                    <a:pt x="112" y="0"/>
                  </a:cubicBezTo>
                  <a:cubicBezTo>
                    <a:pt x="143" y="0"/>
                    <a:pt x="170" y="11"/>
                    <a:pt x="191" y="33"/>
                  </a:cubicBezTo>
                  <a:cubicBezTo>
                    <a:pt x="213" y="55"/>
                    <a:pt x="224" y="81"/>
                    <a:pt x="224" y="112"/>
                  </a:cubicBezTo>
                  <a:moveTo>
                    <a:pt x="192" y="112"/>
                  </a:moveTo>
                  <a:cubicBezTo>
                    <a:pt x="192" y="90"/>
                    <a:pt x="185" y="72"/>
                    <a:pt x="169" y="56"/>
                  </a:cubicBezTo>
                  <a:cubicBezTo>
                    <a:pt x="153" y="40"/>
                    <a:pt x="134" y="32"/>
                    <a:pt x="112" y="32"/>
                  </a:cubicBezTo>
                  <a:cubicBezTo>
                    <a:pt x="90" y="32"/>
                    <a:pt x="71" y="40"/>
                    <a:pt x="56" y="56"/>
                  </a:cubicBezTo>
                  <a:cubicBezTo>
                    <a:pt x="40" y="72"/>
                    <a:pt x="32" y="90"/>
                    <a:pt x="32" y="112"/>
                  </a:cubicBezTo>
                  <a:cubicBezTo>
                    <a:pt x="32" y="134"/>
                    <a:pt x="40" y="153"/>
                    <a:pt x="56" y="169"/>
                  </a:cubicBezTo>
                  <a:cubicBezTo>
                    <a:pt x="71" y="185"/>
                    <a:pt x="90" y="193"/>
                    <a:pt x="112" y="193"/>
                  </a:cubicBezTo>
                  <a:cubicBezTo>
                    <a:pt x="134" y="193"/>
                    <a:pt x="153" y="185"/>
                    <a:pt x="169" y="169"/>
                  </a:cubicBezTo>
                  <a:cubicBezTo>
                    <a:pt x="185" y="153"/>
                    <a:pt x="192" y="134"/>
                    <a:pt x="192" y="11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0" name="Freeform 29"/>
            <p:cNvSpPr>
              <a:spLocks/>
            </p:cNvSpPr>
            <p:nvPr/>
          </p:nvSpPr>
          <p:spPr bwMode="auto">
            <a:xfrm>
              <a:off x="755641" y="9955213"/>
              <a:ext cx="36513" cy="65088"/>
            </a:xfrm>
            <a:custGeom>
              <a:avLst/>
              <a:gdLst>
                <a:gd name="T0" fmla="*/ 122 w 122"/>
                <a:gd name="T1" fmla="*/ 41 h 224"/>
                <a:gd name="T2" fmla="*/ 117 w 122"/>
                <a:gd name="T3" fmla="*/ 52 h 224"/>
                <a:gd name="T4" fmla="*/ 106 w 122"/>
                <a:gd name="T5" fmla="*/ 57 h 224"/>
                <a:gd name="T6" fmla="*/ 89 w 122"/>
                <a:gd name="T7" fmla="*/ 45 h 224"/>
                <a:gd name="T8" fmla="*/ 64 w 122"/>
                <a:gd name="T9" fmla="*/ 32 h 224"/>
                <a:gd name="T10" fmla="*/ 42 w 122"/>
                <a:gd name="T11" fmla="*/ 42 h 224"/>
                <a:gd name="T12" fmla="*/ 32 w 122"/>
                <a:gd name="T13" fmla="*/ 64 h 224"/>
                <a:gd name="T14" fmla="*/ 32 w 122"/>
                <a:gd name="T15" fmla="*/ 208 h 224"/>
                <a:gd name="T16" fmla="*/ 16 w 122"/>
                <a:gd name="T17" fmla="*/ 224 h 224"/>
                <a:gd name="T18" fmla="*/ 0 w 122"/>
                <a:gd name="T19" fmla="*/ 208 h 224"/>
                <a:gd name="T20" fmla="*/ 0 w 122"/>
                <a:gd name="T21" fmla="*/ 16 h 224"/>
                <a:gd name="T22" fmla="*/ 16 w 122"/>
                <a:gd name="T23" fmla="*/ 0 h 224"/>
                <a:gd name="T24" fmla="*/ 31 w 122"/>
                <a:gd name="T25" fmla="*/ 10 h 224"/>
                <a:gd name="T26" fmla="*/ 64 w 122"/>
                <a:gd name="T27" fmla="*/ 0 h 224"/>
                <a:gd name="T28" fmla="*/ 97 w 122"/>
                <a:gd name="T29" fmla="*/ 9 h 224"/>
                <a:gd name="T30" fmla="*/ 120 w 122"/>
                <a:gd name="T31" fmla="*/ 32 h 224"/>
                <a:gd name="T32" fmla="*/ 122 w 122"/>
                <a:gd name="T33" fmla="*/ 41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2" h="224">
                  <a:moveTo>
                    <a:pt x="122" y="41"/>
                  </a:moveTo>
                  <a:cubicBezTo>
                    <a:pt x="122" y="45"/>
                    <a:pt x="121" y="49"/>
                    <a:pt x="117" y="52"/>
                  </a:cubicBezTo>
                  <a:cubicBezTo>
                    <a:pt x="114" y="55"/>
                    <a:pt x="110" y="57"/>
                    <a:pt x="106" y="57"/>
                  </a:cubicBezTo>
                  <a:cubicBezTo>
                    <a:pt x="101" y="57"/>
                    <a:pt x="96" y="53"/>
                    <a:pt x="89" y="45"/>
                  </a:cubicBezTo>
                  <a:cubicBezTo>
                    <a:pt x="82" y="36"/>
                    <a:pt x="74" y="32"/>
                    <a:pt x="64" y="32"/>
                  </a:cubicBezTo>
                  <a:cubicBezTo>
                    <a:pt x="55" y="32"/>
                    <a:pt x="48" y="35"/>
                    <a:pt x="42" y="42"/>
                  </a:cubicBezTo>
                  <a:cubicBezTo>
                    <a:pt x="35" y="48"/>
                    <a:pt x="32" y="56"/>
                    <a:pt x="32" y="64"/>
                  </a:cubicBezTo>
                  <a:cubicBezTo>
                    <a:pt x="32" y="208"/>
                    <a:pt x="32" y="208"/>
                    <a:pt x="32" y="208"/>
                  </a:cubicBezTo>
                  <a:cubicBezTo>
                    <a:pt x="32" y="219"/>
                    <a:pt x="27" y="224"/>
                    <a:pt x="16" y="224"/>
                  </a:cubicBezTo>
                  <a:cubicBezTo>
                    <a:pt x="6" y="224"/>
                    <a:pt x="0" y="219"/>
                    <a:pt x="0" y="208"/>
                  </a:cubicBezTo>
                  <a:cubicBezTo>
                    <a:pt x="0" y="16"/>
                    <a:pt x="0" y="16"/>
                    <a:pt x="0" y="16"/>
                  </a:cubicBezTo>
                  <a:cubicBezTo>
                    <a:pt x="0" y="6"/>
                    <a:pt x="6" y="0"/>
                    <a:pt x="16" y="0"/>
                  </a:cubicBezTo>
                  <a:cubicBezTo>
                    <a:pt x="24" y="0"/>
                    <a:pt x="29" y="4"/>
                    <a:pt x="31" y="10"/>
                  </a:cubicBezTo>
                  <a:cubicBezTo>
                    <a:pt x="41" y="4"/>
                    <a:pt x="52" y="0"/>
                    <a:pt x="64" y="0"/>
                  </a:cubicBezTo>
                  <a:cubicBezTo>
                    <a:pt x="75" y="0"/>
                    <a:pt x="86" y="3"/>
                    <a:pt x="97" y="9"/>
                  </a:cubicBezTo>
                  <a:cubicBezTo>
                    <a:pt x="107" y="15"/>
                    <a:pt x="115" y="23"/>
                    <a:pt x="120" y="32"/>
                  </a:cubicBezTo>
                  <a:cubicBezTo>
                    <a:pt x="122" y="36"/>
                    <a:pt x="122" y="39"/>
                    <a:pt x="122" y="41"/>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1" name="Freeform 30"/>
            <p:cNvSpPr>
              <a:spLocks noEditPoints="1"/>
            </p:cNvSpPr>
            <p:nvPr/>
          </p:nvSpPr>
          <p:spPr bwMode="auto">
            <a:xfrm>
              <a:off x="795328" y="9955213"/>
              <a:ext cx="65088" cy="65088"/>
            </a:xfrm>
            <a:custGeom>
              <a:avLst/>
              <a:gdLst>
                <a:gd name="T0" fmla="*/ 224 w 224"/>
                <a:gd name="T1" fmla="*/ 112 h 224"/>
                <a:gd name="T2" fmla="*/ 191 w 224"/>
                <a:gd name="T3" fmla="*/ 192 h 224"/>
                <a:gd name="T4" fmla="*/ 112 w 224"/>
                <a:gd name="T5" fmla="*/ 224 h 224"/>
                <a:gd name="T6" fmla="*/ 33 w 224"/>
                <a:gd name="T7" fmla="*/ 192 h 224"/>
                <a:gd name="T8" fmla="*/ 0 w 224"/>
                <a:gd name="T9" fmla="*/ 112 h 224"/>
                <a:gd name="T10" fmla="*/ 33 w 224"/>
                <a:gd name="T11" fmla="*/ 33 h 224"/>
                <a:gd name="T12" fmla="*/ 112 w 224"/>
                <a:gd name="T13" fmla="*/ 0 h 224"/>
                <a:gd name="T14" fmla="*/ 191 w 224"/>
                <a:gd name="T15" fmla="*/ 33 h 224"/>
                <a:gd name="T16" fmla="*/ 224 w 224"/>
                <a:gd name="T17" fmla="*/ 112 h 224"/>
                <a:gd name="T18" fmla="*/ 192 w 224"/>
                <a:gd name="T19" fmla="*/ 112 h 224"/>
                <a:gd name="T20" fmla="*/ 168 w 224"/>
                <a:gd name="T21" fmla="*/ 56 h 224"/>
                <a:gd name="T22" fmla="*/ 112 w 224"/>
                <a:gd name="T23" fmla="*/ 32 h 224"/>
                <a:gd name="T24" fmla="*/ 55 w 224"/>
                <a:gd name="T25" fmla="*/ 56 h 224"/>
                <a:gd name="T26" fmla="*/ 32 w 224"/>
                <a:gd name="T27" fmla="*/ 112 h 224"/>
                <a:gd name="T28" fmla="*/ 55 w 224"/>
                <a:gd name="T29" fmla="*/ 169 h 224"/>
                <a:gd name="T30" fmla="*/ 112 w 224"/>
                <a:gd name="T31" fmla="*/ 193 h 224"/>
                <a:gd name="T32" fmla="*/ 168 w 224"/>
                <a:gd name="T33" fmla="*/ 169 h 224"/>
                <a:gd name="T34" fmla="*/ 192 w 224"/>
                <a:gd name="T35" fmla="*/ 11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4" h="224">
                  <a:moveTo>
                    <a:pt x="224" y="112"/>
                  </a:moveTo>
                  <a:cubicBezTo>
                    <a:pt x="224" y="143"/>
                    <a:pt x="213" y="170"/>
                    <a:pt x="191" y="192"/>
                  </a:cubicBezTo>
                  <a:cubicBezTo>
                    <a:pt x="169" y="214"/>
                    <a:pt x="142" y="224"/>
                    <a:pt x="112" y="224"/>
                  </a:cubicBezTo>
                  <a:cubicBezTo>
                    <a:pt x="81" y="224"/>
                    <a:pt x="55" y="214"/>
                    <a:pt x="33" y="192"/>
                  </a:cubicBezTo>
                  <a:cubicBezTo>
                    <a:pt x="11" y="170"/>
                    <a:pt x="0" y="143"/>
                    <a:pt x="0" y="112"/>
                  </a:cubicBezTo>
                  <a:cubicBezTo>
                    <a:pt x="0" y="81"/>
                    <a:pt x="11" y="55"/>
                    <a:pt x="33" y="33"/>
                  </a:cubicBezTo>
                  <a:cubicBezTo>
                    <a:pt x="55" y="11"/>
                    <a:pt x="81" y="0"/>
                    <a:pt x="112" y="0"/>
                  </a:cubicBezTo>
                  <a:cubicBezTo>
                    <a:pt x="142" y="0"/>
                    <a:pt x="169" y="11"/>
                    <a:pt x="191" y="33"/>
                  </a:cubicBezTo>
                  <a:cubicBezTo>
                    <a:pt x="213" y="55"/>
                    <a:pt x="224" y="81"/>
                    <a:pt x="224" y="112"/>
                  </a:cubicBezTo>
                  <a:moveTo>
                    <a:pt x="192" y="112"/>
                  </a:moveTo>
                  <a:cubicBezTo>
                    <a:pt x="192" y="90"/>
                    <a:pt x="184" y="72"/>
                    <a:pt x="168" y="56"/>
                  </a:cubicBezTo>
                  <a:cubicBezTo>
                    <a:pt x="153" y="40"/>
                    <a:pt x="134" y="32"/>
                    <a:pt x="112" y="32"/>
                  </a:cubicBezTo>
                  <a:cubicBezTo>
                    <a:pt x="90" y="32"/>
                    <a:pt x="71" y="40"/>
                    <a:pt x="55" y="56"/>
                  </a:cubicBezTo>
                  <a:cubicBezTo>
                    <a:pt x="39" y="72"/>
                    <a:pt x="32" y="90"/>
                    <a:pt x="32" y="112"/>
                  </a:cubicBezTo>
                  <a:cubicBezTo>
                    <a:pt x="32" y="134"/>
                    <a:pt x="39" y="153"/>
                    <a:pt x="55" y="169"/>
                  </a:cubicBezTo>
                  <a:cubicBezTo>
                    <a:pt x="71" y="185"/>
                    <a:pt x="90" y="193"/>
                    <a:pt x="112" y="193"/>
                  </a:cubicBezTo>
                  <a:cubicBezTo>
                    <a:pt x="134" y="193"/>
                    <a:pt x="153" y="185"/>
                    <a:pt x="168" y="169"/>
                  </a:cubicBezTo>
                  <a:cubicBezTo>
                    <a:pt x="184" y="153"/>
                    <a:pt x="192" y="134"/>
                    <a:pt x="192" y="11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2" name="Freeform 31"/>
            <p:cNvSpPr>
              <a:spLocks/>
            </p:cNvSpPr>
            <p:nvPr/>
          </p:nvSpPr>
          <p:spPr bwMode="auto">
            <a:xfrm>
              <a:off x="869941" y="9955213"/>
              <a:ext cx="42863" cy="65088"/>
            </a:xfrm>
            <a:custGeom>
              <a:avLst/>
              <a:gdLst>
                <a:gd name="T0" fmla="*/ 150 w 150"/>
                <a:gd name="T1" fmla="*/ 152 h 224"/>
                <a:gd name="T2" fmla="*/ 127 w 150"/>
                <a:gd name="T3" fmla="*/ 203 h 224"/>
                <a:gd name="T4" fmla="*/ 73 w 150"/>
                <a:gd name="T5" fmla="*/ 224 h 224"/>
                <a:gd name="T6" fmla="*/ 29 w 150"/>
                <a:gd name="T7" fmla="*/ 212 h 224"/>
                <a:gd name="T8" fmla="*/ 1 w 150"/>
                <a:gd name="T9" fmla="*/ 178 h 224"/>
                <a:gd name="T10" fmla="*/ 0 w 150"/>
                <a:gd name="T11" fmla="*/ 172 h 224"/>
                <a:gd name="T12" fmla="*/ 5 w 150"/>
                <a:gd name="T13" fmla="*/ 161 h 224"/>
                <a:gd name="T14" fmla="*/ 17 w 150"/>
                <a:gd name="T15" fmla="*/ 156 h 224"/>
                <a:gd name="T16" fmla="*/ 32 w 150"/>
                <a:gd name="T17" fmla="*/ 166 h 224"/>
                <a:gd name="T18" fmla="*/ 45 w 150"/>
                <a:gd name="T19" fmla="*/ 183 h 224"/>
                <a:gd name="T20" fmla="*/ 73 w 150"/>
                <a:gd name="T21" fmla="*/ 193 h 224"/>
                <a:gd name="T22" fmla="*/ 103 w 150"/>
                <a:gd name="T23" fmla="*/ 181 h 224"/>
                <a:gd name="T24" fmla="*/ 116 w 150"/>
                <a:gd name="T25" fmla="*/ 152 h 224"/>
                <a:gd name="T26" fmla="*/ 72 w 150"/>
                <a:gd name="T27" fmla="*/ 112 h 224"/>
                <a:gd name="T28" fmla="*/ 29 w 150"/>
                <a:gd name="T29" fmla="*/ 96 h 224"/>
                <a:gd name="T30" fmla="*/ 12 w 150"/>
                <a:gd name="T31" fmla="*/ 56 h 224"/>
                <a:gd name="T32" fmla="*/ 29 w 150"/>
                <a:gd name="T33" fmla="*/ 17 h 224"/>
                <a:gd name="T34" fmla="*/ 72 w 150"/>
                <a:gd name="T35" fmla="*/ 0 h 224"/>
                <a:gd name="T36" fmla="*/ 123 w 150"/>
                <a:gd name="T37" fmla="*/ 28 h 224"/>
                <a:gd name="T38" fmla="*/ 126 w 150"/>
                <a:gd name="T39" fmla="*/ 37 h 224"/>
                <a:gd name="T40" fmla="*/ 120 w 150"/>
                <a:gd name="T41" fmla="*/ 48 h 224"/>
                <a:gd name="T42" fmla="*/ 108 w 150"/>
                <a:gd name="T43" fmla="*/ 53 h 224"/>
                <a:gd name="T44" fmla="*/ 92 w 150"/>
                <a:gd name="T45" fmla="*/ 42 h 224"/>
                <a:gd name="T46" fmla="*/ 72 w 150"/>
                <a:gd name="T47" fmla="*/ 32 h 224"/>
                <a:gd name="T48" fmla="*/ 53 w 150"/>
                <a:gd name="T49" fmla="*/ 40 h 224"/>
                <a:gd name="T50" fmla="*/ 46 w 150"/>
                <a:gd name="T51" fmla="*/ 56 h 224"/>
                <a:gd name="T52" fmla="*/ 73 w 150"/>
                <a:gd name="T53" fmla="*/ 81 h 224"/>
                <a:gd name="T54" fmla="*/ 128 w 150"/>
                <a:gd name="T55" fmla="*/ 102 h 224"/>
                <a:gd name="T56" fmla="*/ 150 w 150"/>
                <a:gd name="T57" fmla="*/ 15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0" h="224">
                  <a:moveTo>
                    <a:pt x="150" y="152"/>
                  </a:moveTo>
                  <a:cubicBezTo>
                    <a:pt x="150" y="172"/>
                    <a:pt x="142" y="189"/>
                    <a:pt x="127" y="203"/>
                  </a:cubicBezTo>
                  <a:cubicBezTo>
                    <a:pt x="112" y="217"/>
                    <a:pt x="94" y="224"/>
                    <a:pt x="73" y="224"/>
                  </a:cubicBezTo>
                  <a:cubicBezTo>
                    <a:pt x="57" y="224"/>
                    <a:pt x="42" y="220"/>
                    <a:pt x="29" y="212"/>
                  </a:cubicBezTo>
                  <a:cubicBezTo>
                    <a:pt x="16" y="203"/>
                    <a:pt x="6" y="192"/>
                    <a:pt x="1" y="178"/>
                  </a:cubicBezTo>
                  <a:cubicBezTo>
                    <a:pt x="0" y="176"/>
                    <a:pt x="0" y="174"/>
                    <a:pt x="0" y="172"/>
                  </a:cubicBezTo>
                  <a:cubicBezTo>
                    <a:pt x="0" y="167"/>
                    <a:pt x="1" y="164"/>
                    <a:pt x="5" y="161"/>
                  </a:cubicBezTo>
                  <a:cubicBezTo>
                    <a:pt x="9" y="158"/>
                    <a:pt x="13" y="156"/>
                    <a:pt x="17" y="156"/>
                  </a:cubicBezTo>
                  <a:cubicBezTo>
                    <a:pt x="23" y="156"/>
                    <a:pt x="28" y="159"/>
                    <a:pt x="32" y="166"/>
                  </a:cubicBezTo>
                  <a:cubicBezTo>
                    <a:pt x="39" y="176"/>
                    <a:pt x="44" y="181"/>
                    <a:pt x="45" y="183"/>
                  </a:cubicBezTo>
                  <a:cubicBezTo>
                    <a:pt x="52" y="189"/>
                    <a:pt x="62" y="193"/>
                    <a:pt x="73" y="193"/>
                  </a:cubicBezTo>
                  <a:cubicBezTo>
                    <a:pt x="85" y="193"/>
                    <a:pt x="95" y="189"/>
                    <a:pt x="103" y="181"/>
                  </a:cubicBezTo>
                  <a:cubicBezTo>
                    <a:pt x="111" y="173"/>
                    <a:pt x="116" y="164"/>
                    <a:pt x="116" y="152"/>
                  </a:cubicBezTo>
                  <a:cubicBezTo>
                    <a:pt x="116" y="128"/>
                    <a:pt x="101" y="115"/>
                    <a:pt x="72" y="112"/>
                  </a:cubicBezTo>
                  <a:cubicBezTo>
                    <a:pt x="54" y="111"/>
                    <a:pt x="40" y="106"/>
                    <a:pt x="29" y="96"/>
                  </a:cubicBezTo>
                  <a:cubicBezTo>
                    <a:pt x="18" y="86"/>
                    <a:pt x="12" y="73"/>
                    <a:pt x="12" y="56"/>
                  </a:cubicBezTo>
                  <a:cubicBezTo>
                    <a:pt x="12" y="41"/>
                    <a:pt x="18" y="28"/>
                    <a:pt x="29" y="17"/>
                  </a:cubicBezTo>
                  <a:cubicBezTo>
                    <a:pt x="41" y="6"/>
                    <a:pt x="55" y="0"/>
                    <a:pt x="72" y="0"/>
                  </a:cubicBezTo>
                  <a:cubicBezTo>
                    <a:pt x="96" y="0"/>
                    <a:pt x="113" y="10"/>
                    <a:pt x="123" y="28"/>
                  </a:cubicBezTo>
                  <a:cubicBezTo>
                    <a:pt x="125" y="31"/>
                    <a:pt x="126" y="34"/>
                    <a:pt x="126" y="37"/>
                  </a:cubicBezTo>
                  <a:cubicBezTo>
                    <a:pt x="126" y="41"/>
                    <a:pt x="124" y="45"/>
                    <a:pt x="120" y="48"/>
                  </a:cubicBezTo>
                  <a:cubicBezTo>
                    <a:pt x="117" y="51"/>
                    <a:pt x="113" y="53"/>
                    <a:pt x="108" y="53"/>
                  </a:cubicBezTo>
                  <a:cubicBezTo>
                    <a:pt x="103" y="53"/>
                    <a:pt x="98" y="49"/>
                    <a:pt x="92" y="42"/>
                  </a:cubicBezTo>
                  <a:cubicBezTo>
                    <a:pt x="86" y="36"/>
                    <a:pt x="79" y="32"/>
                    <a:pt x="72" y="32"/>
                  </a:cubicBezTo>
                  <a:cubicBezTo>
                    <a:pt x="64" y="32"/>
                    <a:pt x="58" y="35"/>
                    <a:pt x="53" y="40"/>
                  </a:cubicBezTo>
                  <a:cubicBezTo>
                    <a:pt x="48" y="44"/>
                    <a:pt x="46" y="50"/>
                    <a:pt x="46" y="56"/>
                  </a:cubicBezTo>
                  <a:cubicBezTo>
                    <a:pt x="46" y="71"/>
                    <a:pt x="55" y="79"/>
                    <a:pt x="73" y="81"/>
                  </a:cubicBezTo>
                  <a:cubicBezTo>
                    <a:pt x="95" y="83"/>
                    <a:pt x="114" y="90"/>
                    <a:pt x="128" y="102"/>
                  </a:cubicBezTo>
                  <a:cubicBezTo>
                    <a:pt x="142" y="115"/>
                    <a:pt x="150" y="132"/>
                    <a:pt x="150" y="15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3" name="Freeform 32"/>
            <p:cNvSpPr>
              <a:spLocks noEditPoints="1"/>
            </p:cNvSpPr>
            <p:nvPr/>
          </p:nvSpPr>
          <p:spPr bwMode="auto">
            <a:xfrm>
              <a:off x="927091" y="9955213"/>
              <a:ext cx="65088" cy="93663"/>
            </a:xfrm>
            <a:custGeom>
              <a:avLst/>
              <a:gdLst>
                <a:gd name="T0" fmla="*/ 224 w 224"/>
                <a:gd name="T1" fmla="*/ 112 h 320"/>
                <a:gd name="T2" fmla="*/ 191 w 224"/>
                <a:gd name="T3" fmla="*/ 192 h 320"/>
                <a:gd name="T4" fmla="*/ 112 w 224"/>
                <a:gd name="T5" fmla="*/ 224 h 320"/>
                <a:gd name="T6" fmla="*/ 32 w 224"/>
                <a:gd name="T7" fmla="*/ 191 h 320"/>
                <a:gd name="T8" fmla="*/ 32 w 224"/>
                <a:gd name="T9" fmla="*/ 304 h 320"/>
                <a:gd name="T10" fmla="*/ 16 w 224"/>
                <a:gd name="T11" fmla="*/ 320 h 320"/>
                <a:gd name="T12" fmla="*/ 0 w 224"/>
                <a:gd name="T13" fmla="*/ 304 h 320"/>
                <a:gd name="T14" fmla="*/ 0 w 224"/>
                <a:gd name="T15" fmla="*/ 16 h 320"/>
                <a:gd name="T16" fmla="*/ 16 w 224"/>
                <a:gd name="T17" fmla="*/ 0 h 320"/>
                <a:gd name="T18" fmla="*/ 31 w 224"/>
                <a:gd name="T19" fmla="*/ 12 h 320"/>
                <a:gd name="T20" fmla="*/ 32 w 224"/>
                <a:gd name="T21" fmla="*/ 34 h 320"/>
                <a:gd name="T22" fmla="*/ 112 w 224"/>
                <a:gd name="T23" fmla="*/ 0 h 320"/>
                <a:gd name="T24" fmla="*/ 191 w 224"/>
                <a:gd name="T25" fmla="*/ 33 h 320"/>
                <a:gd name="T26" fmla="*/ 224 w 224"/>
                <a:gd name="T27" fmla="*/ 112 h 320"/>
                <a:gd name="T28" fmla="*/ 192 w 224"/>
                <a:gd name="T29" fmla="*/ 112 h 320"/>
                <a:gd name="T30" fmla="*/ 169 w 224"/>
                <a:gd name="T31" fmla="*/ 56 h 320"/>
                <a:gd name="T32" fmla="*/ 112 w 224"/>
                <a:gd name="T33" fmla="*/ 32 h 320"/>
                <a:gd name="T34" fmla="*/ 56 w 224"/>
                <a:gd name="T35" fmla="*/ 56 h 320"/>
                <a:gd name="T36" fmla="*/ 32 w 224"/>
                <a:gd name="T37" fmla="*/ 112 h 320"/>
                <a:gd name="T38" fmla="*/ 56 w 224"/>
                <a:gd name="T39" fmla="*/ 169 h 320"/>
                <a:gd name="T40" fmla="*/ 112 w 224"/>
                <a:gd name="T41" fmla="*/ 193 h 320"/>
                <a:gd name="T42" fmla="*/ 169 w 224"/>
                <a:gd name="T43" fmla="*/ 169 h 320"/>
                <a:gd name="T44" fmla="*/ 192 w 224"/>
                <a:gd name="T45" fmla="*/ 112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4" h="320">
                  <a:moveTo>
                    <a:pt x="224" y="112"/>
                  </a:moveTo>
                  <a:cubicBezTo>
                    <a:pt x="224" y="143"/>
                    <a:pt x="213" y="170"/>
                    <a:pt x="191" y="192"/>
                  </a:cubicBezTo>
                  <a:cubicBezTo>
                    <a:pt x="169" y="214"/>
                    <a:pt x="143" y="224"/>
                    <a:pt x="112" y="224"/>
                  </a:cubicBezTo>
                  <a:cubicBezTo>
                    <a:pt x="81" y="224"/>
                    <a:pt x="54" y="213"/>
                    <a:pt x="32" y="191"/>
                  </a:cubicBezTo>
                  <a:cubicBezTo>
                    <a:pt x="32" y="304"/>
                    <a:pt x="32" y="304"/>
                    <a:pt x="32" y="304"/>
                  </a:cubicBezTo>
                  <a:cubicBezTo>
                    <a:pt x="32" y="315"/>
                    <a:pt x="27" y="320"/>
                    <a:pt x="16" y="320"/>
                  </a:cubicBezTo>
                  <a:cubicBezTo>
                    <a:pt x="5" y="320"/>
                    <a:pt x="0" y="315"/>
                    <a:pt x="0" y="304"/>
                  </a:cubicBezTo>
                  <a:cubicBezTo>
                    <a:pt x="0" y="16"/>
                    <a:pt x="0" y="16"/>
                    <a:pt x="0" y="16"/>
                  </a:cubicBezTo>
                  <a:cubicBezTo>
                    <a:pt x="0" y="6"/>
                    <a:pt x="5" y="0"/>
                    <a:pt x="16" y="0"/>
                  </a:cubicBezTo>
                  <a:cubicBezTo>
                    <a:pt x="24" y="0"/>
                    <a:pt x="29" y="4"/>
                    <a:pt x="31" y="12"/>
                  </a:cubicBezTo>
                  <a:cubicBezTo>
                    <a:pt x="32" y="15"/>
                    <a:pt x="32" y="23"/>
                    <a:pt x="32" y="34"/>
                  </a:cubicBezTo>
                  <a:cubicBezTo>
                    <a:pt x="54" y="12"/>
                    <a:pt x="81" y="0"/>
                    <a:pt x="112" y="0"/>
                  </a:cubicBezTo>
                  <a:cubicBezTo>
                    <a:pt x="143" y="0"/>
                    <a:pt x="169" y="11"/>
                    <a:pt x="191" y="33"/>
                  </a:cubicBezTo>
                  <a:cubicBezTo>
                    <a:pt x="213" y="55"/>
                    <a:pt x="224" y="81"/>
                    <a:pt x="224" y="112"/>
                  </a:cubicBezTo>
                  <a:moveTo>
                    <a:pt x="192" y="112"/>
                  </a:moveTo>
                  <a:cubicBezTo>
                    <a:pt x="192" y="90"/>
                    <a:pt x="184" y="72"/>
                    <a:pt x="169" y="56"/>
                  </a:cubicBezTo>
                  <a:cubicBezTo>
                    <a:pt x="153" y="40"/>
                    <a:pt x="134" y="32"/>
                    <a:pt x="112" y="32"/>
                  </a:cubicBezTo>
                  <a:cubicBezTo>
                    <a:pt x="90" y="32"/>
                    <a:pt x="71" y="40"/>
                    <a:pt x="56" y="56"/>
                  </a:cubicBezTo>
                  <a:cubicBezTo>
                    <a:pt x="40" y="72"/>
                    <a:pt x="32" y="90"/>
                    <a:pt x="32" y="112"/>
                  </a:cubicBezTo>
                  <a:cubicBezTo>
                    <a:pt x="32" y="134"/>
                    <a:pt x="40" y="153"/>
                    <a:pt x="56" y="169"/>
                  </a:cubicBezTo>
                  <a:cubicBezTo>
                    <a:pt x="71" y="185"/>
                    <a:pt x="90" y="193"/>
                    <a:pt x="112" y="193"/>
                  </a:cubicBezTo>
                  <a:cubicBezTo>
                    <a:pt x="134" y="193"/>
                    <a:pt x="153" y="185"/>
                    <a:pt x="169" y="169"/>
                  </a:cubicBezTo>
                  <a:cubicBezTo>
                    <a:pt x="184" y="153"/>
                    <a:pt x="192" y="134"/>
                    <a:pt x="192" y="11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4" name="Freeform 33"/>
            <p:cNvSpPr>
              <a:spLocks noEditPoints="1"/>
            </p:cNvSpPr>
            <p:nvPr/>
          </p:nvSpPr>
          <p:spPr bwMode="auto">
            <a:xfrm>
              <a:off x="1001703" y="9955213"/>
              <a:ext cx="61913" cy="65088"/>
            </a:xfrm>
            <a:custGeom>
              <a:avLst/>
              <a:gdLst>
                <a:gd name="T0" fmla="*/ 212 w 212"/>
                <a:gd name="T1" fmla="*/ 160 h 224"/>
                <a:gd name="T2" fmla="*/ 210 w 212"/>
                <a:gd name="T3" fmla="*/ 169 h 224"/>
                <a:gd name="T4" fmla="*/ 169 w 212"/>
                <a:gd name="T5" fmla="*/ 209 h 224"/>
                <a:gd name="T6" fmla="*/ 113 w 212"/>
                <a:gd name="T7" fmla="*/ 224 h 224"/>
                <a:gd name="T8" fmla="*/ 33 w 212"/>
                <a:gd name="T9" fmla="*/ 192 h 224"/>
                <a:gd name="T10" fmla="*/ 0 w 212"/>
                <a:gd name="T11" fmla="*/ 112 h 224"/>
                <a:gd name="T12" fmla="*/ 33 w 212"/>
                <a:gd name="T13" fmla="*/ 33 h 224"/>
                <a:gd name="T14" fmla="*/ 113 w 212"/>
                <a:gd name="T15" fmla="*/ 0 h 224"/>
                <a:gd name="T16" fmla="*/ 147 w 212"/>
                <a:gd name="T17" fmla="*/ 7 h 224"/>
                <a:gd name="T18" fmla="*/ 187 w 212"/>
                <a:gd name="T19" fmla="*/ 29 h 224"/>
                <a:gd name="T20" fmla="*/ 212 w 212"/>
                <a:gd name="T21" fmla="*/ 65 h 224"/>
                <a:gd name="T22" fmla="*/ 204 w 212"/>
                <a:gd name="T23" fmla="*/ 78 h 224"/>
                <a:gd name="T24" fmla="*/ 53 w 212"/>
                <a:gd name="T25" fmla="*/ 165 h 224"/>
                <a:gd name="T26" fmla="*/ 113 w 212"/>
                <a:gd name="T27" fmla="*/ 193 h 224"/>
                <a:gd name="T28" fmla="*/ 173 w 212"/>
                <a:gd name="T29" fmla="*/ 165 h 224"/>
                <a:gd name="T30" fmla="*/ 182 w 212"/>
                <a:gd name="T31" fmla="*/ 153 h 224"/>
                <a:gd name="T32" fmla="*/ 195 w 212"/>
                <a:gd name="T33" fmla="*/ 144 h 224"/>
                <a:gd name="T34" fmla="*/ 207 w 212"/>
                <a:gd name="T35" fmla="*/ 149 h 224"/>
                <a:gd name="T36" fmla="*/ 212 w 212"/>
                <a:gd name="T37" fmla="*/ 160 h 224"/>
                <a:gd name="T38" fmla="*/ 172 w 212"/>
                <a:gd name="T39" fmla="*/ 60 h 224"/>
                <a:gd name="T40" fmla="*/ 112 w 212"/>
                <a:gd name="T41" fmla="*/ 32 h 224"/>
                <a:gd name="T42" fmla="*/ 56 w 212"/>
                <a:gd name="T43" fmla="*/ 56 h 224"/>
                <a:gd name="T44" fmla="*/ 32 w 212"/>
                <a:gd name="T45" fmla="*/ 112 h 224"/>
                <a:gd name="T46" fmla="*/ 37 w 212"/>
                <a:gd name="T47" fmla="*/ 138 h 224"/>
                <a:gd name="T48" fmla="*/ 172 w 212"/>
                <a:gd name="T49" fmla="*/ 6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2" h="224">
                  <a:moveTo>
                    <a:pt x="212" y="160"/>
                  </a:moveTo>
                  <a:cubicBezTo>
                    <a:pt x="212" y="163"/>
                    <a:pt x="211" y="165"/>
                    <a:pt x="210" y="169"/>
                  </a:cubicBezTo>
                  <a:cubicBezTo>
                    <a:pt x="201" y="185"/>
                    <a:pt x="187" y="199"/>
                    <a:pt x="169" y="209"/>
                  </a:cubicBezTo>
                  <a:cubicBezTo>
                    <a:pt x="151" y="219"/>
                    <a:pt x="132" y="224"/>
                    <a:pt x="113" y="224"/>
                  </a:cubicBezTo>
                  <a:cubicBezTo>
                    <a:pt x="82" y="224"/>
                    <a:pt x="55" y="213"/>
                    <a:pt x="33" y="192"/>
                  </a:cubicBezTo>
                  <a:cubicBezTo>
                    <a:pt x="11" y="170"/>
                    <a:pt x="0" y="143"/>
                    <a:pt x="0" y="112"/>
                  </a:cubicBezTo>
                  <a:cubicBezTo>
                    <a:pt x="0" y="81"/>
                    <a:pt x="11" y="55"/>
                    <a:pt x="33" y="33"/>
                  </a:cubicBezTo>
                  <a:cubicBezTo>
                    <a:pt x="55" y="11"/>
                    <a:pt x="82" y="0"/>
                    <a:pt x="113" y="0"/>
                  </a:cubicBezTo>
                  <a:cubicBezTo>
                    <a:pt x="123" y="0"/>
                    <a:pt x="135" y="2"/>
                    <a:pt x="147" y="7"/>
                  </a:cubicBezTo>
                  <a:cubicBezTo>
                    <a:pt x="161" y="11"/>
                    <a:pt x="174" y="19"/>
                    <a:pt x="187" y="29"/>
                  </a:cubicBezTo>
                  <a:cubicBezTo>
                    <a:pt x="203" y="42"/>
                    <a:pt x="212" y="54"/>
                    <a:pt x="212" y="65"/>
                  </a:cubicBezTo>
                  <a:cubicBezTo>
                    <a:pt x="212" y="71"/>
                    <a:pt x="209" y="75"/>
                    <a:pt x="204" y="78"/>
                  </a:cubicBezTo>
                  <a:cubicBezTo>
                    <a:pt x="53" y="165"/>
                    <a:pt x="53" y="165"/>
                    <a:pt x="53" y="165"/>
                  </a:cubicBezTo>
                  <a:cubicBezTo>
                    <a:pt x="68" y="184"/>
                    <a:pt x="88" y="193"/>
                    <a:pt x="113" y="193"/>
                  </a:cubicBezTo>
                  <a:cubicBezTo>
                    <a:pt x="138" y="193"/>
                    <a:pt x="158" y="183"/>
                    <a:pt x="173" y="165"/>
                  </a:cubicBezTo>
                  <a:cubicBezTo>
                    <a:pt x="175" y="162"/>
                    <a:pt x="178" y="158"/>
                    <a:pt x="182" y="153"/>
                  </a:cubicBezTo>
                  <a:cubicBezTo>
                    <a:pt x="186" y="147"/>
                    <a:pt x="190" y="144"/>
                    <a:pt x="195" y="144"/>
                  </a:cubicBezTo>
                  <a:cubicBezTo>
                    <a:pt x="199" y="144"/>
                    <a:pt x="203" y="146"/>
                    <a:pt x="207" y="149"/>
                  </a:cubicBezTo>
                  <a:cubicBezTo>
                    <a:pt x="210" y="152"/>
                    <a:pt x="212" y="156"/>
                    <a:pt x="212" y="160"/>
                  </a:cubicBezTo>
                  <a:moveTo>
                    <a:pt x="172" y="60"/>
                  </a:moveTo>
                  <a:cubicBezTo>
                    <a:pt x="156" y="41"/>
                    <a:pt x="136" y="32"/>
                    <a:pt x="112" y="32"/>
                  </a:cubicBezTo>
                  <a:cubicBezTo>
                    <a:pt x="90" y="32"/>
                    <a:pt x="71" y="40"/>
                    <a:pt x="56" y="56"/>
                  </a:cubicBezTo>
                  <a:cubicBezTo>
                    <a:pt x="40" y="72"/>
                    <a:pt x="32" y="90"/>
                    <a:pt x="32" y="112"/>
                  </a:cubicBezTo>
                  <a:cubicBezTo>
                    <a:pt x="32" y="121"/>
                    <a:pt x="34" y="130"/>
                    <a:pt x="37" y="138"/>
                  </a:cubicBezTo>
                  <a:lnTo>
                    <a:pt x="172" y="60"/>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5" name="Freeform 34"/>
            <p:cNvSpPr>
              <a:spLocks/>
            </p:cNvSpPr>
            <p:nvPr/>
          </p:nvSpPr>
          <p:spPr bwMode="auto">
            <a:xfrm>
              <a:off x="1069966" y="9955213"/>
              <a:ext cx="57150" cy="65088"/>
            </a:xfrm>
            <a:custGeom>
              <a:avLst/>
              <a:gdLst>
                <a:gd name="T0" fmla="*/ 196 w 196"/>
                <a:gd name="T1" fmla="*/ 44 h 224"/>
                <a:gd name="T2" fmla="*/ 191 w 196"/>
                <a:gd name="T3" fmla="*/ 56 h 224"/>
                <a:gd name="T4" fmla="*/ 179 w 196"/>
                <a:gd name="T5" fmla="*/ 61 h 224"/>
                <a:gd name="T6" fmla="*/ 156 w 196"/>
                <a:gd name="T7" fmla="*/ 47 h 224"/>
                <a:gd name="T8" fmla="*/ 112 w 196"/>
                <a:gd name="T9" fmla="*/ 32 h 224"/>
                <a:gd name="T10" fmla="*/ 55 w 196"/>
                <a:gd name="T11" fmla="*/ 56 h 224"/>
                <a:gd name="T12" fmla="*/ 32 w 196"/>
                <a:gd name="T13" fmla="*/ 112 h 224"/>
                <a:gd name="T14" fmla="*/ 55 w 196"/>
                <a:gd name="T15" fmla="*/ 169 h 224"/>
                <a:gd name="T16" fmla="*/ 112 w 196"/>
                <a:gd name="T17" fmla="*/ 193 h 224"/>
                <a:gd name="T18" fmla="*/ 155 w 196"/>
                <a:gd name="T19" fmla="*/ 178 h 224"/>
                <a:gd name="T20" fmla="*/ 179 w 196"/>
                <a:gd name="T21" fmla="*/ 164 h 224"/>
                <a:gd name="T22" fmla="*/ 191 w 196"/>
                <a:gd name="T23" fmla="*/ 169 h 224"/>
                <a:gd name="T24" fmla="*/ 196 w 196"/>
                <a:gd name="T25" fmla="*/ 181 h 224"/>
                <a:gd name="T26" fmla="*/ 191 w 196"/>
                <a:gd name="T27" fmla="*/ 192 h 224"/>
                <a:gd name="T28" fmla="*/ 155 w 196"/>
                <a:gd name="T29" fmla="*/ 216 h 224"/>
                <a:gd name="T30" fmla="*/ 112 w 196"/>
                <a:gd name="T31" fmla="*/ 224 h 224"/>
                <a:gd name="T32" fmla="*/ 33 w 196"/>
                <a:gd name="T33" fmla="*/ 192 h 224"/>
                <a:gd name="T34" fmla="*/ 0 w 196"/>
                <a:gd name="T35" fmla="*/ 112 h 224"/>
                <a:gd name="T36" fmla="*/ 33 w 196"/>
                <a:gd name="T37" fmla="*/ 33 h 224"/>
                <a:gd name="T38" fmla="*/ 112 w 196"/>
                <a:gd name="T39" fmla="*/ 0 h 224"/>
                <a:gd name="T40" fmla="*/ 155 w 196"/>
                <a:gd name="T41" fmla="*/ 9 h 224"/>
                <a:gd name="T42" fmla="*/ 191 w 196"/>
                <a:gd name="T43" fmla="*/ 33 h 224"/>
                <a:gd name="T44" fmla="*/ 196 w 196"/>
                <a:gd name="T45" fmla="*/ 4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6" h="224">
                  <a:moveTo>
                    <a:pt x="196" y="44"/>
                  </a:moveTo>
                  <a:cubicBezTo>
                    <a:pt x="196" y="49"/>
                    <a:pt x="194" y="53"/>
                    <a:pt x="191" y="56"/>
                  </a:cubicBezTo>
                  <a:cubicBezTo>
                    <a:pt x="187" y="59"/>
                    <a:pt x="184" y="61"/>
                    <a:pt x="179" y="61"/>
                  </a:cubicBezTo>
                  <a:cubicBezTo>
                    <a:pt x="178" y="61"/>
                    <a:pt x="170" y="56"/>
                    <a:pt x="156" y="47"/>
                  </a:cubicBezTo>
                  <a:cubicBezTo>
                    <a:pt x="141" y="37"/>
                    <a:pt x="126" y="32"/>
                    <a:pt x="112" y="32"/>
                  </a:cubicBezTo>
                  <a:cubicBezTo>
                    <a:pt x="90" y="32"/>
                    <a:pt x="71" y="40"/>
                    <a:pt x="55" y="56"/>
                  </a:cubicBezTo>
                  <a:cubicBezTo>
                    <a:pt x="39" y="72"/>
                    <a:pt x="32" y="90"/>
                    <a:pt x="32" y="112"/>
                  </a:cubicBezTo>
                  <a:cubicBezTo>
                    <a:pt x="32" y="134"/>
                    <a:pt x="39" y="153"/>
                    <a:pt x="55" y="169"/>
                  </a:cubicBezTo>
                  <a:cubicBezTo>
                    <a:pt x="71" y="185"/>
                    <a:pt x="90" y="193"/>
                    <a:pt x="112" y="193"/>
                  </a:cubicBezTo>
                  <a:cubicBezTo>
                    <a:pt x="126" y="193"/>
                    <a:pt x="141" y="188"/>
                    <a:pt x="155" y="178"/>
                  </a:cubicBezTo>
                  <a:cubicBezTo>
                    <a:pt x="170" y="169"/>
                    <a:pt x="178" y="164"/>
                    <a:pt x="179" y="164"/>
                  </a:cubicBezTo>
                  <a:cubicBezTo>
                    <a:pt x="183" y="164"/>
                    <a:pt x="187" y="166"/>
                    <a:pt x="191" y="169"/>
                  </a:cubicBezTo>
                  <a:cubicBezTo>
                    <a:pt x="194" y="173"/>
                    <a:pt x="196" y="176"/>
                    <a:pt x="196" y="181"/>
                  </a:cubicBezTo>
                  <a:cubicBezTo>
                    <a:pt x="196" y="184"/>
                    <a:pt x="194" y="188"/>
                    <a:pt x="191" y="192"/>
                  </a:cubicBezTo>
                  <a:cubicBezTo>
                    <a:pt x="182" y="202"/>
                    <a:pt x="170" y="210"/>
                    <a:pt x="155" y="216"/>
                  </a:cubicBezTo>
                  <a:cubicBezTo>
                    <a:pt x="140" y="222"/>
                    <a:pt x="126" y="224"/>
                    <a:pt x="112" y="224"/>
                  </a:cubicBezTo>
                  <a:cubicBezTo>
                    <a:pt x="81" y="224"/>
                    <a:pt x="54" y="213"/>
                    <a:pt x="33" y="192"/>
                  </a:cubicBezTo>
                  <a:cubicBezTo>
                    <a:pt x="11" y="170"/>
                    <a:pt x="0" y="143"/>
                    <a:pt x="0" y="112"/>
                  </a:cubicBezTo>
                  <a:cubicBezTo>
                    <a:pt x="0" y="81"/>
                    <a:pt x="11" y="55"/>
                    <a:pt x="33" y="33"/>
                  </a:cubicBezTo>
                  <a:cubicBezTo>
                    <a:pt x="54" y="11"/>
                    <a:pt x="81" y="0"/>
                    <a:pt x="112" y="0"/>
                  </a:cubicBezTo>
                  <a:cubicBezTo>
                    <a:pt x="126" y="0"/>
                    <a:pt x="140" y="3"/>
                    <a:pt x="155" y="9"/>
                  </a:cubicBezTo>
                  <a:cubicBezTo>
                    <a:pt x="170" y="15"/>
                    <a:pt x="182" y="23"/>
                    <a:pt x="191" y="33"/>
                  </a:cubicBezTo>
                  <a:cubicBezTo>
                    <a:pt x="194" y="37"/>
                    <a:pt x="196" y="41"/>
                    <a:pt x="196" y="44"/>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6" name="Freeform 35"/>
            <p:cNvSpPr>
              <a:spLocks/>
            </p:cNvSpPr>
            <p:nvPr/>
          </p:nvSpPr>
          <p:spPr bwMode="auto">
            <a:xfrm>
              <a:off x="1133466" y="9926638"/>
              <a:ext cx="46038" cy="93663"/>
            </a:xfrm>
            <a:custGeom>
              <a:avLst/>
              <a:gdLst>
                <a:gd name="T0" fmla="*/ 160 w 160"/>
                <a:gd name="T1" fmla="*/ 289 h 320"/>
                <a:gd name="T2" fmla="*/ 143 w 160"/>
                <a:gd name="T3" fmla="*/ 314 h 320"/>
                <a:gd name="T4" fmla="*/ 112 w 160"/>
                <a:gd name="T5" fmla="*/ 320 h 320"/>
                <a:gd name="T6" fmla="*/ 67 w 160"/>
                <a:gd name="T7" fmla="*/ 302 h 320"/>
                <a:gd name="T8" fmla="*/ 48 w 160"/>
                <a:gd name="T9" fmla="*/ 256 h 320"/>
                <a:gd name="T10" fmla="*/ 48 w 160"/>
                <a:gd name="T11" fmla="*/ 128 h 320"/>
                <a:gd name="T12" fmla="*/ 16 w 160"/>
                <a:gd name="T13" fmla="*/ 128 h 320"/>
                <a:gd name="T14" fmla="*/ 0 w 160"/>
                <a:gd name="T15" fmla="*/ 112 h 320"/>
                <a:gd name="T16" fmla="*/ 16 w 160"/>
                <a:gd name="T17" fmla="*/ 96 h 320"/>
                <a:gd name="T18" fmla="*/ 48 w 160"/>
                <a:gd name="T19" fmla="*/ 96 h 320"/>
                <a:gd name="T20" fmla="*/ 48 w 160"/>
                <a:gd name="T21" fmla="*/ 17 h 320"/>
                <a:gd name="T22" fmla="*/ 64 w 160"/>
                <a:gd name="T23" fmla="*/ 0 h 320"/>
                <a:gd name="T24" fmla="*/ 80 w 160"/>
                <a:gd name="T25" fmla="*/ 17 h 320"/>
                <a:gd name="T26" fmla="*/ 80 w 160"/>
                <a:gd name="T27" fmla="*/ 96 h 320"/>
                <a:gd name="T28" fmla="*/ 112 w 160"/>
                <a:gd name="T29" fmla="*/ 96 h 320"/>
                <a:gd name="T30" fmla="*/ 128 w 160"/>
                <a:gd name="T31" fmla="*/ 112 h 320"/>
                <a:gd name="T32" fmla="*/ 112 w 160"/>
                <a:gd name="T33" fmla="*/ 128 h 320"/>
                <a:gd name="T34" fmla="*/ 80 w 160"/>
                <a:gd name="T35" fmla="*/ 128 h 320"/>
                <a:gd name="T36" fmla="*/ 80 w 160"/>
                <a:gd name="T37" fmla="*/ 256 h 320"/>
                <a:gd name="T38" fmla="*/ 89 w 160"/>
                <a:gd name="T39" fmla="*/ 279 h 320"/>
                <a:gd name="T40" fmla="*/ 112 w 160"/>
                <a:gd name="T41" fmla="*/ 289 h 320"/>
                <a:gd name="T42" fmla="*/ 133 w 160"/>
                <a:gd name="T43" fmla="*/ 281 h 320"/>
                <a:gd name="T44" fmla="*/ 147 w 160"/>
                <a:gd name="T45" fmla="*/ 273 h 320"/>
                <a:gd name="T46" fmla="*/ 160 w 160"/>
                <a:gd name="T47" fmla="*/ 289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0" h="320">
                  <a:moveTo>
                    <a:pt x="160" y="289"/>
                  </a:moveTo>
                  <a:cubicBezTo>
                    <a:pt x="160" y="300"/>
                    <a:pt x="155" y="308"/>
                    <a:pt x="143" y="314"/>
                  </a:cubicBezTo>
                  <a:cubicBezTo>
                    <a:pt x="135" y="318"/>
                    <a:pt x="124" y="320"/>
                    <a:pt x="112" y="320"/>
                  </a:cubicBezTo>
                  <a:cubicBezTo>
                    <a:pt x="95" y="320"/>
                    <a:pt x="80" y="314"/>
                    <a:pt x="67" y="302"/>
                  </a:cubicBezTo>
                  <a:cubicBezTo>
                    <a:pt x="54" y="289"/>
                    <a:pt x="48" y="274"/>
                    <a:pt x="48" y="256"/>
                  </a:cubicBezTo>
                  <a:cubicBezTo>
                    <a:pt x="48" y="128"/>
                    <a:pt x="48" y="128"/>
                    <a:pt x="48" y="128"/>
                  </a:cubicBezTo>
                  <a:cubicBezTo>
                    <a:pt x="16" y="128"/>
                    <a:pt x="16" y="128"/>
                    <a:pt x="16" y="128"/>
                  </a:cubicBezTo>
                  <a:cubicBezTo>
                    <a:pt x="6" y="128"/>
                    <a:pt x="0" y="123"/>
                    <a:pt x="0" y="112"/>
                  </a:cubicBezTo>
                  <a:cubicBezTo>
                    <a:pt x="0" y="102"/>
                    <a:pt x="6" y="96"/>
                    <a:pt x="16" y="96"/>
                  </a:cubicBezTo>
                  <a:cubicBezTo>
                    <a:pt x="48" y="96"/>
                    <a:pt x="48" y="96"/>
                    <a:pt x="48" y="96"/>
                  </a:cubicBezTo>
                  <a:cubicBezTo>
                    <a:pt x="48" y="17"/>
                    <a:pt x="48" y="17"/>
                    <a:pt x="48" y="17"/>
                  </a:cubicBezTo>
                  <a:cubicBezTo>
                    <a:pt x="48" y="6"/>
                    <a:pt x="53" y="0"/>
                    <a:pt x="64" y="0"/>
                  </a:cubicBezTo>
                  <a:cubicBezTo>
                    <a:pt x="75" y="0"/>
                    <a:pt x="80" y="6"/>
                    <a:pt x="80" y="17"/>
                  </a:cubicBezTo>
                  <a:cubicBezTo>
                    <a:pt x="80" y="96"/>
                    <a:pt x="80" y="96"/>
                    <a:pt x="80" y="96"/>
                  </a:cubicBezTo>
                  <a:cubicBezTo>
                    <a:pt x="112" y="96"/>
                    <a:pt x="112" y="96"/>
                    <a:pt x="112" y="96"/>
                  </a:cubicBezTo>
                  <a:cubicBezTo>
                    <a:pt x="123" y="96"/>
                    <a:pt x="128" y="102"/>
                    <a:pt x="128" y="112"/>
                  </a:cubicBezTo>
                  <a:cubicBezTo>
                    <a:pt x="128" y="123"/>
                    <a:pt x="123" y="128"/>
                    <a:pt x="112" y="128"/>
                  </a:cubicBezTo>
                  <a:cubicBezTo>
                    <a:pt x="80" y="128"/>
                    <a:pt x="80" y="128"/>
                    <a:pt x="80" y="128"/>
                  </a:cubicBezTo>
                  <a:cubicBezTo>
                    <a:pt x="80" y="256"/>
                    <a:pt x="80" y="256"/>
                    <a:pt x="80" y="256"/>
                  </a:cubicBezTo>
                  <a:cubicBezTo>
                    <a:pt x="80" y="265"/>
                    <a:pt x="83" y="273"/>
                    <a:pt x="89" y="279"/>
                  </a:cubicBezTo>
                  <a:cubicBezTo>
                    <a:pt x="96" y="285"/>
                    <a:pt x="103" y="289"/>
                    <a:pt x="112" y="289"/>
                  </a:cubicBezTo>
                  <a:cubicBezTo>
                    <a:pt x="119" y="289"/>
                    <a:pt x="126" y="286"/>
                    <a:pt x="133" y="281"/>
                  </a:cubicBezTo>
                  <a:cubicBezTo>
                    <a:pt x="139" y="275"/>
                    <a:pt x="144" y="273"/>
                    <a:pt x="147" y="273"/>
                  </a:cubicBezTo>
                  <a:cubicBezTo>
                    <a:pt x="156" y="273"/>
                    <a:pt x="160" y="278"/>
                    <a:pt x="160" y="289"/>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7" name="Freeform 36"/>
            <p:cNvSpPr>
              <a:spLocks noEditPoints="1"/>
            </p:cNvSpPr>
            <p:nvPr/>
          </p:nvSpPr>
          <p:spPr bwMode="auto">
            <a:xfrm>
              <a:off x="1190616" y="9926638"/>
              <a:ext cx="14288" cy="93663"/>
            </a:xfrm>
            <a:custGeom>
              <a:avLst/>
              <a:gdLst>
                <a:gd name="T0" fmla="*/ 48 w 48"/>
                <a:gd name="T1" fmla="*/ 25 h 320"/>
                <a:gd name="T2" fmla="*/ 41 w 48"/>
                <a:gd name="T3" fmla="*/ 42 h 320"/>
                <a:gd name="T4" fmla="*/ 24 w 48"/>
                <a:gd name="T5" fmla="*/ 48 h 320"/>
                <a:gd name="T6" fmla="*/ 7 w 48"/>
                <a:gd name="T7" fmla="*/ 42 h 320"/>
                <a:gd name="T8" fmla="*/ 0 w 48"/>
                <a:gd name="T9" fmla="*/ 25 h 320"/>
                <a:gd name="T10" fmla="*/ 7 w 48"/>
                <a:gd name="T11" fmla="*/ 8 h 320"/>
                <a:gd name="T12" fmla="*/ 24 w 48"/>
                <a:gd name="T13" fmla="*/ 0 h 320"/>
                <a:gd name="T14" fmla="*/ 41 w 48"/>
                <a:gd name="T15" fmla="*/ 8 h 320"/>
                <a:gd name="T16" fmla="*/ 48 w 48"/>
                <a:gd name="T17" fmla="*/ 25 h 320"/>
                <a:gd name="T18" fmla="*/ 40 w 48"/>
                <a:gd name="T19" fmla="*/ 112 h 320"/>
                <a:gd name="T20" fmla="*/ 40 w 48"/>
                <a:gd name="T21" fmla="*/ 304 h 320"/>
                <a:gd name="T22" fmla="*/ 24 w 48"/>
                <a:gd name="T23" fmla="*/ 320 h 320"/>
                <a:gd name="T24" fmla="*/ 8 w 48"/>
                <a:gd name="T25" fmla="*/ 304 h 320"/>
                <a:gd name="T26" fmla="*/ 8 w 48"/>
                <a:gd name="T27" fmla="*/ 112 h 320"/>
                <a:gd name="T28" fmla="*/ 24 w 48"/>
                <a:gd name="T29" fmla="*/ 96 h 320"/>
                <a:gd name="T30" fmla="*/ 40 w 48"/>
                <a:gd name="T31" fmla="*/ 112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 h="320">
                  <a:moveTo>
                    <a:pt x="48" y="25"/>
                  </a:moveTo>
                  <a:cubicBezTo>
                    <a:pt x="48" y="31"/>
                    <a:pt x="46" y="37"/>
                    <a:pt x="41" y="42"/>
                  </a:cubicBezTo>
                  <a:cubicBezTo>
                    <a:pt x="37" y="46"/>
                    <a:pt x="31" y="48"/>
                    <a:pt x="24" y="48"/>
                  </a:cubicBezTo>
                  <a:cubicBezTo>
                    <a:pt x="18" y="48"/>
                    <a:pt x="12" y="46"/>
                    <a:pt x="7" y="42"/>
                  </a:cubicBezTo>
                  <a:cubicBezTo>
                    <a:pt x="2" y="37"/>
                    <a:pt x="0" y="31"/>
                    <a:pt x="0" y="25"/>
                  </a:cubicBezTo>
                  <a:cubicBezTo>
                    <a:pt x="0" y="18"/>
                    <a:pt x="2" y="12"/>
                    <a:pt x="7" y="8"/>
                  </a:cubicBezTo>
                  <a:cubicBezTo>
                    <a:pt x="12" y="3"/>
                    <a:pt x="18" y="0"/>
                    <a:pt x="24" y="0"/>
                  </a:cubicBezTo>
                  <a:cubicBezTo>
                    <a:pt x="31" y="0"/>
                    <a:pt x="37" y="3"/>
                    <a:pt x="41" y="8"/>
                  </a:cubicBezTo>
                  <a:cubicBezTo>
                    <a:pt x="46" y="12"/>
                    <a:pt x="48" y="18"/>
                    <a:pt x="48" y="25"/>
                  </a:cubicBezTo>
                  <a:moveTo>
                    <a:pt x="40" y="112"/>
                  </a:moveTo>
                  <a:cubicBezTo>
                    <a:pt x="40" y="304"/>
                    <a:pt x="40" y="304"/>
                    <a:pt x="40" y="304"/>
                  </a:cubicBezTo>
                  <a:cubicBezTo>
                    <a:pt x="40" y="315"/>
                    <a:pt x="35" y="320"/>
                    <a:pt x="24" y="320"/>
                  </a:cubicBezTo>
                  <a:cubicBezTo>
                    <a:pt x="14" y="320"/>
                    <a:pt x="8" y="315"/>
                    <a:pt x="8" y="304"/>
                  </a:cubicBezTo>
                  <a:cubicBezTo>
                    <a:pt x="8" y="112"/>
                    <a:pt x="8" y="112"/>
                    <a:pt x="8" y="112"/>
                  </a:cubicBezTo>
                  <a:cubicBezTo>
                    <a:pt x="8" y="102"/>
                    <a:pt x="14" y="96"/>
                    <a:pt x="24" y="96"/>
                  </a:cubicBezTo>
                  <a:cubicBezTo>
                    <a:pt x="35" y="96"/>
                    <a:pt x="40" y="102"/>
                    <a:pt x="40" y="11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8" name="Freeform 37"/>
            <p:cNvSpPr>
              <a:spLocks/>
            </p:cNvSpPr>
            <p:nvPr/>
          </p:nvSpPr>
          <p:spPr bwMode="auto">
            <a:xfrm>
              <a:off x="1216016" y="9926638"/>
              <a:ext cx="46038" cy="93663"/>
            </a:xfrm>
            <a:custGeom>
              <a:avLst/>
              <a:gdLst>
                <a:gd name="T0" fmla="*/ 160 w 160"/>
                <a:gd name="T1" fmla="*/ 32 h 320"/>
                <a:gd name="T2" fmla="*/ 148 w 160"/>
                <a:gd name="T3" fmla="*/ 48 h 320"/>
                <a:gd name="T4" fmla="*/ 133 w 160"/>
                <a:gd name="T5" fmla="*/ 40 h 320"/>
                <a:gd name="T6" fmla="*/ 112 w 160"/>
                <a:gd name="T7" fmla="*/ 32 h 320"/>
                <a:gd name="T8" fmla="*/ 90 w 160"/>
                <a:gd name="T9" fmla="*/ 42 h 320"/>
                <a:gd name="T10" fmla="*/ 80 w 160"/>
                <a:gd name="T11" fmla="*/ 64 h 320"/>
                <a:gd name="T12" fmla="*/ 80 w 160"/>
                <a:gd name="T13" fmla="*/ 96 h 320"/>
                <a:gd name="T14" fmla="*/ 112 w 160"/>
                <a:gd name="T15" fmla="*/ 96 h 320"/>
                <a:gd name="T16" fmla="*/ 128 w 160"/>
                <a:gd name="T17" fmla="*/ 112 h 320"/>
                <a:gd name="T18" fmla="*/ 112 w 160"/>
                <a:gd name="T19" fmla="*/ 128 h 320"/>
                <a:gd name="T20" fmla="*/ 80 w 160"/>
                <a:gd name="T21" fmla="*/ 128 h 320"/>
                <a:gd name="T22" fmla="*/ 80 w 160"/>
                <a:gd name="T23" fmla="*/ 304 h 320"/>
                <a:gd name="T24" fmla="*/ 64 w 160"/>
                <a:gd name="T25" fmla="*/ 320 h 320"/>
                <a:gd name="T26" fmla="*/ 48 w 160"/>
                <a:gd name="T27" fmla="*/ 304 h 320"/>
                <a:gd name="T28" fmla="*/ 48 w 160"/>
                <a:gd name="T29" fmla="*/ 128 h 320"/>
                <a:gd name="T30" fmla="*/ 16 w 160"/>
                <a:gd name="T31" fmla="*/ 128 h 320"/>
                <a:gd name="T32" fmla="*/ 0 w 160"/>
                <a:gd name="T33" fmla="*/ 112 h 320"/>
                <a:gd name="T34" fmla="*/ 16 w 160"/>
                <a:gd name="T35" fmla="*/ 96 h 320"/>
                <a:gd name="T36" fmla="*/ 48 w 160"/>
                <a:gd name="T37" fmla="*/ 96 h 320"/>
                <a:gd name="T38" fmla="*/ 48 w 160"/>
                <a:gd name="T39" fmla="*/ 64 h 320"/>
                <a:gd name="T40" fmla="*/ 67 w 160"/>
                <a:gd name="T41" fmla="*/ 19 h 320"/>
                <a:gd name="T42" fmla="*/ 112 w 160"/>
                <a:gd name="T43" fmla="*/ 0 h 320"/>
                <a:gd name="T44" fmla="*/ 144 w 160"/>
                <a:gd name="T45" fmla="*/ 7 h 320"/>
                <a:gd name="T46" fmla="*/ 160 w 160"/>
                <a:gd name="T47" fmla="*/ 32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0" h="320">
                  <a:moveTo>
                    <a:pt x="160" y="32"/>
                  </a:moveTo>
                  <a:cubicBezTo>
                    <a:pt x="160" y="43"/>
                    <a:pt x="156" y="48"/>
                    <a:pt x="148" y="48"/>
                  </a:cubicBezTo>
                  <a:cubicBezTo>
                    <a:pt x="144" y="48"/>
                    <a:pt x="140" y="46"/>
                    <a:pt x="133" y="40"/>
                  </a:cubicBezTo>
                  <a:cubicBezTo>
                    <a:pt x="126" y="35"/>
                    <a:pt x="119" y="32"/>
                    <a:pt x="112" y="32"/>
                  </a:cubicBezTo>
                  <a:cubicBezTo>
                    <a:pt x="103" y="32"/>
                    <a:pt x="96" y="36"/>
                    <a:pt x="90" y="42"/>
                  </a:cubicBezTo>
                  <a:cubicBezTo>
                    <a:pt x="83" y="48"/>
                    <a:pt x="80" y="56"/>
                    <a:pt x="80" y="64"/>
                  </a:cubicBezTo>
                  <a:cubicBezTo>
                    <a:pt x="80" y="96"/>
                    <a:pt x="80" y="96"/>
                    <a:pt x="80" y="96"/>
                  </a:cubicBezTo>
                  <a:cubicBezTo>
                    <a:pt x="112" y="96"/>
                    <a:pt x="112" y="96"/>
                    <a:pt x="112" y="96"/>
                  </a:cubicBezTo>
                  <a:cubicBezTo>
                    <a:pt x="123" y="96"/>
                    <a:pt x="128" y="102"/>
                    <a:pt x="128" y="112"/>
                  </a:cubicBezTo>
                  <a:cubicBezTo>
                    <a:pt x="128" y="123"/>
                    <a:pt x="123" y="128"/>
                    <a:pt x="112" y="128"/>
                  </a:cubicBezTo>
                  <a:cubicBezTo>
                    <a:pt x="80" y="128"/>
                    <a:pt x="80" y="128"/>
                    <a:pt x="80" y="128"/>
                  </a:cubicBezTo>
                  <a:cubicBezTo>
                    <a:pt x="80" y="304"/>
                    <a:pt x="80" y="304"/>
                    <a:pt x="80" y="304"/>
                  </a:cubicBezTo>
                  <a:cubicBezTo>
                    <a:pt x="80" y="315"/>
                    <a:pt x="75" y="320"/>
                    <a:pt x="64" y="320"/>
                  </a:cubicBezTo>
                  <a:cubicBezTo>
                    <a:pt x="54" y="320"/>
                    <a:pt x="48" y="315"/>
                    <a:pt x="48" y="304"/>
                  </a:cubicBezTo>
                  <a:cubicBezTo>
                    <a:pt x="48" y="128"/>
                    <a:pt x="48" y="128"/>
                    <a:pt x="48" y="128"/>
                  </a:cubicBezTo>
                  <a:cubicBezTo>
                    <a:pt x="16" y="128"/>
                    <a:pt x="16" y="128"/>
                    <a:pt x="16" y="128"/>
                  </a:cubicBezTo>
                  <a:cubicBezTo>
                    <a:pt x="6" y="128"/>
                    <a:pt x="0" y="123"/>
                    <a:pt x="0" y="112"/>
                  </a:cubicBezTo>
                  <a:cubicBezTo>
                    <a:pt x="0" y="102"/>
                    <a:pt x="6" y="96"/>
                    <a:pt x="16" y="96"/>
                  </a:cubicBezTo>
                  <a:cubicBezTo>
                    <a:pt x="48" y="96"/>
                    <a:pt x="48" y="96"/>
                    <a:pt x="48" y="96"/>
                  </a:cubicBezTo>
                  <a:cubicBezTo>
                    <a:pt x="48" y="64"/>
                    <a:pt x="48" y="64"/>
                    <a:pt x="48" y="64"/>
                  </a:cubicBezTo>
                  <a:cubicBezTo>
                    <a:pt x="48" y="47"/>
                    <a:pt x="55" y="32"/>
                    <a:pt x="67" y="19"/>
                  </a:cubicBezTo>
                  <a:cubicBezTo>
                    <a:pt x="80" y="7"/>
                    <a:pt x="95" y="0"/>
                    <a:pt x="112" y="0"/>
                  </a:cubicBezTo>
                  <a:cubicBezTo>
                    <a:pt x="124" y="0"/>
                    <a:pt x="135" y="3"/>
                    <a:pt x="144" y="7"/>
                  </a:cubicBezTo>
                  <a:cubicBezTo>
                    <a:pt x="155" y="13"/>
                    <a:pt x="160" y="21"/>
                    <a:pt x="160" y="3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9" name="Freeform 38"/>
            <p:cNvSpPr>
              <a:spLocks noEditPoints="1"/>
            </p:cNvSpPr>
            <p:nvPr/>
          </p:nvSpPr>
          <p:spPr bwMode="auto">
            <a:xfrm>
              <a:off x="1290628" y="9926638"/>
              <a:ext cx="65088" cy="93663"/>
            </a:xfrm>
            <a:custGeom>
              <a:avLst/>
              <a:gdLst>
                <a:gd name="T0" fmla="*/ 224 w 224"/>
                <a:gd name="T1" fmla="*/ 304 h 320"/>
                <a:gd name="T2" fmla="*/ 208 w 224"/>
                <a:gd name="T3" fmla="*/ 320 h 320"/>
                <a:gd name="T4" fmla="*/ 193 w 224"/>
                <a:gd name="T5" fmla="*/ 309 h 320"/>
                <a:gd name="T6" fmla="*/ 192 w 224"/>
                <a:gd name="T7" fmla="*/ 287 h 320"/>
                <a:gd name="T8" fmla="*/ 112 w 224"/>
                <a:gd name="T9" fmla="*/ 320 h 320"/>
                <a:gd name="T10" fmla="*/ 33 w 224"/>
                <a:gd name="T11" fmla="*/ 288 h 320"/>
                <a:gd name="T12" fmla="*/ 0 w 224"/>
                <a:gd name="T13" fmla="*/ 208 h 320"/>
                <a:gd name="T14" fmla="*/ 33 w 224"/>
                <a:gd name="T15" fmla="*/ 129 h 320"/>
                <a:gd name="T16" fmla="*/ 113 w 224"/>
                <a:gd name="T17" fmla="*/ 96 h 320"/>
                <a:gd name="T18" fmla="*/ 192 w 224"/>
                <a:gd name="T19" fmla="*/ 130 h 320"/>
                <a:gd name="T20" fmla="*/ 192 w 224"/>
                <a:gd name="T21" fmla="*/ 17 h 320"/>
                <a:gd name="T22" fmla="*/ 208 w 224"/>
                <a:gd name="T23" fmla="*/ 0 h 320"/>
                <a:gd name="T24" fmla="*/ 224 w 224"/>
                <a:gd name="T25" fmla="*/ 17 h 320"/>
                <a:gd name="T26" fmla="*/ 224 w 224"/>
                <a:gd name="T27" fmla="*/ 304 h 320"/>
                <a:gd name="T28" fmla="*/ 192 w 224"/>
                <a:gd name="T29" fmla="*/ 208 h 320"/>
                <a:gd name="T30" fmla="*/ 169 w 224"/>
                <a:gd name="T31" fmla="*/ 152 h 320"/>
                <a:gd name="T32" fmla="*/ 112 w 224"/>
                <a:gd name="T33" fmla="*/ 128 h 320"/>
                <a:gd name="T34" fmla="*/ 56 w 224"/>
                <a:gd name="T35" fmla="*/ 152 h 320"/>
                <a:gd name="T36" fmla="*/ 32 w 224"/>
                <a:gd name="T37" fmla="*/ 208 h 320"/>
                <a:gd name="T38" fmla="*/ 56 w 224"/>
                <a:gd name="T39" fmla="*/ 265 h 320"/>
                <a:gd name="T40" fmla="*/ 112 w 224"/>
                <a:gd name="T41" fmla="*/ 289 h 320"/>
                <a:gd name="T42" fmla="*/ 169 w 224"/>
                <a:gd name="T43" fmla="*/ 265 h 320"/>
                <a:gd name="T44" fmla="*/ 192 w 224"/>
                <a:gd name="T45" fmla="*/ 208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4" h="320">
                  <a:moveTo>
                    <a:pt x="224" y="304"/>
                  </a:moveTo>
                  <a:cubicBezTo>
                    <a:pt x="224" y="315"/>
                    <a:pt x="219" y="320"/>
                    <a:pt x="208" y="320"/>
                  </a:cubicBezTo>
                  <a:cubicBezTo>
                    <a:pt x="200" y="320"/>
                    <a:pt x="195" y="317"/>
                    <a:pt x="193" y="309"/>
                  </a:cubicBezTo>
                  <a:cubicBezTo>
                    <a:pt x="192" y="305"/>
                    <a:pt x="192" y="298"/>
                    <a:pt x="192" y="287"/>
                  </a:cubicBezTo>
                  <a:cubicBezTo>
                    <a:pt x="170" y="309"/>
                    <a:pt x="144" y="320"/>
                    <a:pt x="112" y="320"/>
                  </a:cubicBezTo>
                  <a:cubicBezTo>
                    <a:pt x="82" y="320"/>
                    <a:pt x="55" y="310"/>
                    <a:pt x="33" y="288"/>
                  </a:cubicBezTo>
                  <a:cubicBezTo>
                    <a:pt x="11" y="266"/>
                    <a:pt x="0" y="239"/>
                    <a:pt x="0" y="208"/>
                  </a:cubicBezTo>
                  <a:cubicBezTo>
                    <a:pt x="0" y="177"/>
                    <a:pt x="11" y="151"/>
                    <a:pt x="33" y="129"/>
                  </a:cubicBezTo>
                  <a:cubicBezTo>
                    <a:pt x="55" y="107"/>
                    <a:pt x="82" y="96"/>
                    <a:pt x="113" y="96"/>
                  </a:cubicBezTo>
                  <a:cubicBezTo>
                    <a:pt x="144" y="96"/>
                    <a:pt x="171" y="108"/>
                    <a:pt x="192" y="130"/>
                  </a:cubicBezTo>
                  <a:cubicBezTo>
                    <a:pt x="192" y="17"/>
                    <a:pt x="192" y="17"/>
                    <a:pt x="192" y="17"/>
                  </a:cubicBezTo>
                  <a:cubicBezTo>
                    <a:pt x="192" y="6"/>
                    <a:pt x="198" y="0"/>
                    <a:pt x="208" y="0"/>
                  </a:cubicBezTo>
                  <a:cubicBezTo>
                    <a:pt x="219" y="0"/>
                    <a:pt x="224" y="6"/>
                    <a:pt x="224" y="17"/>
                  </a:cubicBezTo>
                  <a:lnTo>
                    <a:pt x="224" y="304"/>
                  </a:lnTo>
                  <a:close/>
                  <a:moveTo>
                    <a:pt x="192" y="208"/>
                  </a:moveTo>
                  <a:cubicBezTo>
                    <a:pt x="192" y="186"/>
                    <a:pt x="185" y="168"/>
                    <a:pt x="169" y="152"/>
                  </a:cubicBezTo>
                  <a:cubicBezTo>
                    <a:pt x="153" y="136"/>
                    <a:pt x="134" y="128"/>
                    <a:pt x="112" y="128"/>
                  </a:cubicBezTo>
                  <a:cubicBezTo>
                    <a:pt x="90" y="128"/>
                    <a:pt x="71" y="136"/>
                    <a:pt x="56" y="152"/>
                  </a:cubicBezTo>
                  <a:cubicBezTo>
                    <a:pt x="40" y="168"/>
                    <a:pt x="32" y="186"/>
                    <a:pt x="32" y="208"/>
                  </a:cubicBezTo>
                  <a:cubicBezTo>
                    <a:pt x="32" y="230"/>
                    <a:pt x="40" y="249"/>
                    <a:pt x="56" y="265"/>
                  </a:cubicBezTo>
                  <a:cubicBezTo>
                    <a:pt x="71" y="281"/>
                    <a:pt x="90" y="289"/>
                    <a:pt x="112" y="289"/>
                  </a:cubicBezTo>
                  <a:cubicBezTo>
                    <a:pt x="134" y="289"/>
                    <a:pt x="153" y="281"/>
                    <a:pt x="169" y="265"/>
                  </a:cubicBezTo>
                  <a:cubicBezTo>
                    <a:pt x="185" y="249"/>
                    <a:pt x="192" y="230"/>
                    <a:pt x="192" y="208"/>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0" name="Freeform 39"/>
            <p:cNvSpPr>
              <a:spLocks/>
            </p:cNvSpPr>
            <p:nvPr/>
          </p:nvSpPr>
          <p:spPr bwMode="auto">
            <a:xfrm>
              <a:off x="1371591" y="9955213"/>
              <a:ext cx="46038" cy="65088"/>
            </a:xfrm>
            <a:custGeom>
              <a:avLst/>
              <a:gdLst>
                <a:gd name="T0" fmla="*/ 160 w 160"/>
                <a:gd name="T1" fmla="*/ 144 h 224"/>
                <a:gd name="T2" fmla="*/ 137 w 160"/>
                <a:gd name="T3" fmla="*/ 201 h 224"/>
                <a:gd name="T4" fmla="*/ 80 w 160"/>
                <a:gd name="T5" fmla="*/ 224 h 224"/>
                <a:gd name="T6" fmla="*/ 24 w 160"/>
                <a:gd name="T7" fmla="*/ 201 h 224"/>
                <a:gd name="T8" fmla="*/ 0 w 160"/>
                <a:gd name="T9" fmla="*/ 144 h 224"/>
                <a:gd name="T10" fmla="*/ 0 w 160"/>
                <a:gd name="T11" fmla="*/ 16 h 224"/>
                <a:gd name="T12" fmla="*/ 16 w 160"/>
                <a:gd name="T13" fmla="*/ 0 h 224"/>
                <a:gd name="T14" fmla="*/ 32 w 160"/>
                <a:gd name="T15" fmla="*/ 16 h 224"/>
                <a:gd name="T16" fmla="*/ 32 w 160"/>
                <a:gd name="T17" fmla="*/ 145 h 224"/>
                <a:gd name="T18" fmla="*/ 46 w 160"/>
                <a:gd name="T19" fmla="*/ 178 h 224"/>
                <a:gd name="T20" fmla="*/ 80 w 160"/>
                <a:gd name="T21" fmla="*/ 193 h 224"/>
                <a:gd name="T22" fmla="*/ 114 w 160"/>
                <a:gd name="T23" fmla="*/ 178 h 224"/>
                <a:gd name="T24" fmla="*/ 128 w 160"/>
                <a:gd name="T25" fmla="*/ 145 h 224"/>
                <a:gd name="T26" fmla="*/ 128 w 160"/>
                <a:gd name="T27" fmla="*/ 16 h 224"/>
                <a:gd name="T28" fmla="*/ 144 w 160"/>
                <a:gd name="T29" fmla="*/ 0 h 224"/>
                <a:gd name="T30" fmla="*/ 160 w 160"/>
                <a:gd name="T31" fmla="*/ 16 h 224"/>
                <a:gd name="T32" fmla="*/ 160 w 160"/>
                <a:gd name="T33" fmla="*/ 14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0" h="224">
                  <a:moveTo>
                    <a:pt x="160" y="144"/>
                  </a:moveTo>
                  <a:cubicBezTo>
                    <a:pt x="160" y="167"/>
                    <a:pt x="152" y="185"/>
                    <a:pt x="137" y="201"/>
                  </a:cubicBezTo>
                  <a:cubicBezTo>
                    <a:pt x="121" y="217"/>
                    <a:pt x="102" y="224"/>
                    <a:pt x="80" y="224"/>
                  </a:cubicBezTo>
                  <a:cubicBezTo>
                    <a:pt x="58" y="224"/>
                    <a:pt x="39" y="217"/>
                    <a:pt x="24" y="201"/>
                  </a:cubicBezTo>
                  <a:cubicBezTo>
                    <a:pt x="8" y="185"/>
                    <a:pt x="0" y="167"/>
                    <a:pt x="0" y="144"/>
                  </a:cubicBezTo>
                  <a:cubicBezTo>
                    <a:pt x="0" y="16"/>
                    <a:pt x="0" y="16"/>
                    <a:pt x="0" y="16"/>
                  </a:cubicBezTo>
                  <a:cubicBezTo>
                    <a:pt x="0" y="6"/>
                    <a:pt x="6" y="0"/>
                    <a:pt x="16" y="0"/>
                  </a:cubicBezTo>
                  <a:cubicBezTo>
                    <a:pt x="27" y="0"/>
                    <a:pt x="32" y="6"/>
                    <a:pt x="32" y="16"/>
                  </a:cubicBezTo>
                  <a:cubicBezTo>
                    <a:pt x="32" y="145"/>
                    <a:pt x="32" y="145"/>
                    <a:pt x="32" y="145"/>
                  </a:cubicBezTo>
                  <a:cubicBezTo>
                    <a:pt x="32" y="158"/>
                    <a:pt x="37" y="169"/>
                    <a:pt x="46" y="178"/>
                  </a:cubicBezTo>
                  <a:cubicBezTo>
                    <a:pt x="56" y="188"/>
                    <a:pt x="67" y="193"/>
                    <a:pt x="80" y="193"/>
                  </a:cubicBezTo>
                  <a:cubicBezTo>
                    <a:pt x="93" y="193"/>
                    <a:pt x="105" y="188"/>
                    <a:pt x="114" y="178"/>
                  </a:cubicBezTo>
                  <a:cubicBezTo>
                    <a:pt x="123" y="169"/>
                    <a:pt x="128" y="158"/>
                    <a:pt x="128" y="145"/>
                  </a:cubicBezTo>
                  <a:cubicBezTo>
                    <a:pt x="128" y="16"/>
                    <a:pt x="128" y="16"/>
                    <a:pt x="128" y="16"/>
                  </a:cubicBezTo>
                  <a:cubicBezTo>
                    <a:pt x="128" y="6"/>
                    <a:pt x="134" y="0"/>
                    <a:pt x="144" y="0"/>
                  </a:cubicBezTo>
                  <a:cubicBezTo>
                    <a:pt x="155" y="0"/>
                    <a:pt x="160" y="6"/>
                    <a:pt x="160" y="16"/>
                  </a:cubicBezTo>
                  <a:lnTo>
                    <a:pt x="160" y="144"/>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1" name="Freeform 40"/>
            <p:cNvSpPr>
              <a:spLocks/>
            </p:cNvSpPr>
            <p:nvPr/>
          </p:nvSpPr>
          <p:spPr bwMode="auto">
            <a:xfrm>
              <a:off x="1455728" y="9955213"/>
              <a:ext cx="57150" cy="65088"/>
            </a:xfrm>
            <a:custGeom>
              <a:avLst/>
              <a:gdLst>
                <a:gd name="T0" fmla="*/ 197 w 197"/>
                <a:gd name="T1" fmla="*/ 44 h 224"/>
                <a:gd name="T2" fmla="*/ 192 w 197"/>
                <a:gd name="T3" fmla="*/ 56 h 224"/>
                <a:gd name="T4" fmla="*/ 180 w 197"/>
                <a:gd name="T5" fmla="*/ 61 h 224"/>
                <a:gd name="T6" fmla="*/ 156 w 197"/>
                <a:gd name="T7" fmla="*/ 47 h 224"/>
                <a:gd name="T8" fmla="*/ 112 w 197"/>
                <a:gd name="T9" fmla="*/ 32 h 224"/>
                <a:gd name="T10" fmla="*/ 56 w 197"/>
                <a:gd name="T11" fmla="*/ 56 h 224"/>
                <a:gd name="T12" fmla="*/ 32 w 197"/>
                <a:gd name="T13" fmla="*/ 112 h 224"/>
                <a:gd name="T14" fmla="*/ 56 w 197"/>
                <a:gd name="T15" fmla="*/ 169 h 224"/>
                <a:gd name="T16" fmla="*/ 112 w 197"/>
                <a:gd name="T17" fmla="*/ 193 h 224"/>
                <a:gd name="T18" fmla="*/ 156 w 197"/>
                <a:gd name="T19" fmla="*/ 178 h 224"/>
                <a:gd name="T20" fmla="*/ 180 w 197"/>
                <a:gd name="T21" fmla="*/ 164 h 224"/>
                <a:gd name="T22" fmla="*/ 191 w 197"/>
                <a:gd name="T23" fmla="*/ 169 h 224"/>
                <a:gd name="T24" fmla="*/ 196 w 197"/>
                <a:gd name="T25" fmla="*/ 181 h 224"/>
                <a:gd name="T26" fmla="*/ 191 w 197"/>
                <a:gd name="T27" fmla="*/ 192 h 224"/>
                <a:gd name="T28" fmla="*/ 155 w 197"/>
                <a:gd name="T29" fmla="*/ 216 h 224"/>
                <a:gd name="T30" fmla="*/ 112 w 197"/>
                <a:gd name="T31" fmla="*/ 224 h 224"/>
                <a:gd name="T32" fmla="*/ 33 w 197"/>
                <a:gd name="T33" fmla="*/ 192 h 224"/>
                <a:gd name="T34" fmla="*/ 0 w 197"/>
                <a:gd name="T35" fmla="*/ 112 h 224"/>
                <a:gd name="T36" fmla="*/ 33 w 197"/>
                <a:gd name="T37" fmla="*/ 33 h 224"/>
                <a:gd name="T38" fmla="*/ 112 w 197"/>
                <a:gd name="T39" fmla="*/ 0 h 224"/>
                <a:gd name="T40" fmla="*/ 155 w 197"/>
                <a:gd name="T41" fmla="*/ 9 h 224"/>
                <a:gd name="T42" fmla="*/ 191 w 197"/>
                <a:gd name="T43" fmla="*/ 33 h 224"/>
                <a:gd name="T44" fmla="*/ 197 w 197"/>
                <a:gd name="T45" fmla="*/ 4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7" h="224">
                  <a:moveTo>
                    <a:pt x="197" y="44"/>
                  </a:moveTo>
                  <a:cubicBezTo>
                    <a:pt x="197" y="49"/>
                    <a:pt x="195" y="53"/>
                    <a:pt x="192" y="56"/>
                  </a:cubicBezTo>
                  <a:cubicBezTo>
                    <a:pt x="188" y="59"/>
                    <a:pt x="184" y="61"/>
                    <a:pt x="180" y="61"/>
                  </a:cubicBezTo>
                  <a:cubicBezTo>
                    <a:pt x="179" y="61"/>
                    <a:pt x="171" y="56"/>
                    <a:pt x="156" y="47"/>
                  </a:cubicBezTo>
                  <a:cubicBezTo>
                    <a:pt x="142" y="37"/>
                    <a:pt x="127" y="32"/>
                    <a:pt x="112" y="32"/>
                  </a:cubicBezTo>
                  <a:cubicBezTo>
                    <a:pt x="90" y="32"/>
                    <a:pt x="71" y="40"/>
                    <a:pt x="56" y="56"/>
                  </a:cubicBezTo>
                  <a:cubicBezTo>
                    <a:pt x="40" y="72"/>
                    <a:pt x="32" y="90"/>
                    <a:pt x="32" y="112"/>
                  </a:cubicBezTo>
                  <a:cubicBezTo>
                    <a:pt x="32" y="134"/>
                    <a:pt x="40" y="153"/>
                    <a:pt x="56" y="169"/>
                  </a:cubicBezTo>
                  <a:cubicBezTo>
                    <a:pt x="71" y="185"/>
                    <a:pt x="90" y="193"/>
                    <a:pt x="112" y="193"/>
                  </a:cubicBezTo>
                  <a:cubicBezTo>
                    <a:pt x="127" y="193"/>
                    <a:pt x="142" y="188"/>
                    <a:pt x="156" y="178"/>
                  </a:cubicBezTo>
                  <a:cubicBezTo>
                    <a:pt x="170" y="169"/>
                    <a:pt x="179" y="164"/>
                    <a:pt x="180" y="164"/>
                  </a:cubicBezTo>
                  <a:cubicBezTo>
                    <a:pt x="184" y="164"/>
                    <a:pt x="188" y="166"/>
                    <a:pt x="191" y="169"/>
                  </a:cubicBezTo>
                  <a:cubicBezTo>
                    <a:pt x="195" y="173"/>
                    <a:pt x="196" y="176"/>
                    <a:pt x="196" y="181"/>
                  </a:cubicBezTo>
                  <a:cubicBezTo>
                    <a:pt x="196" y="184"/>
                    <a:pt x="195" y="188"/>
                    <a:pt x="191" y="192"/>
                  </a:cubicBezTo>
                  <a:cubicBezTo>
                    <a:pt x="183" y="202"/>
                    <a:pt x="171" y="210"/>
                    <a:pt x="155" y="216"/>
                  </a:cubicBezTo>
                  <a:cubicBezTo>
                    <a:pt x="141" y="222"/>
                    <a:pt x="127" y="224"/>
                    <a:pt x="112" y="224"/>
                  </a:cubicBezTo>
                  <a:cubicBezTo>
                    <a:pt x="82" y="224"/>
                    <a:pt x="55" y="213"/>
                    <a:pt x="33" y="192"/>
                  </a:cubicBezTo>
                  <a:cubicBezTo>
                    <a:pt x="11" y="170"/>
                    <a:pt x="0" y="143"/>
                    <a:pt x="0" y="112"/>
                  </a:cubicBezTo>
                  <a:cubicBezTo>
                    <a:pt x="0" y="81"/>
                    <a:pt x="11" y="55"/>
                    <a:pt x="33" y="33"/>
                  </a:cubicBezTo>
                  <a:cubicBezTo>
                    <a:pt x="55" y="11"/>
                    <a:pt x="82" y="0"/>
                    <a:pt x="112" y="0"/>
                  </a:cubicBezTo>
                  <a:cubicBezTo>
                    <a:pt x="127" y="0"/>
                    <a:pt x="141" y="3"/>
                    <a:pt x="155" y="9"/>
                  </a:cubicBezTo>
                  <a:cubicBezTo>
                    <a:pt x="171" y="15"/>
                    <a:pt x="183" y="23"/>
                    <a:pt x="191" y="33"/>
                  </a:cubicBezTo>
                  <a:cubicBezTo>
                    <a:pt x="195" y="37"/>
                    <a:pt x="197" y="41"/>
                    <a:pt x="197" y="44"/>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2" name="Freeform 41"/>
            <p:cNvSpPr>
              <a:spLocks noEditPoints="1"/>
            </p:cNvSpPr>
            <p:nvPr/>
          </p:nvSpPr>
          <p:spPr bwMode="auto">
            <a:xfrm>
              <a:off x="1519228" y="9955213"/>
              <a:ext cx="65088" cy="65088"/>
            </a:xfrm>
            <a:custGeom>
              <a:avLst/>
              <a:gdLst>
                <a:gd name="T0" fmla="*/ 224 w 224"/>
                <a:gd name="T1" fmla="*/ 112 h 224"/>
                <a:gd name="T2" fmla="*/ 192 w 224"/>
                <a:gd name="T3" fmla="*/ 192 h 224"/>
                <a:gd name="T4" fmla="*/ 112 w 224"/>
                <a:gd name="T5" fmla="*/ 224 h 224"/>
                <a:gd name="T6" fmla="*/ 33 w 224"/>
                <a:gd name="T7" fmla="*/ 192 h 224"/>
                <a:gd name="T8" fmla="*/ 0 w 224"/>
                <a:gd name="T9" fmla="*/ 112 h 224"/>
                <a:gd name="T10" fmla="*/ 33 w 224"/>
                <a:gd name="T11" fmla="*/ 33 h 224"/>
                <a:gd name="T12" fmla="*/ 112 w 224"/>
                <a:gd name="T13" fmla="*/ 0 h 224"/>
                <a:gd name="T14" fmla="*/ 192 w 224"/>
                <a:gd name="T15" fmla="*/ 33 h 224"/>
                <a:gd name="T16" fmla="*/ 224 w 224"/>
                <a:gd name="T17" fmla="*/ 112 h 224"/>
                <a:gd name="T18" fmla="*/ 193 w 224"/>
                <a:gd name="T19" fmla="*/ 112 h 224"/>
                <a:gd name="T20" fmla="*/ 169 w 224"/>
                <a:gd name="T21" fmla="*/ 56 h 224"/>
                <a:gd name="T22" fmla="*/ 112 w 224"/>
                <a:gd name="T23" fmla="*/ 32 h 224"/>
                <a:gd name="T24" fmla="*/ 56 w 224"/>
                <a:gd name="T25" fmla="*/ 56 h 224"/>
                <a:gd name="T26" fmla="*/ 32 w 224"/>
                <a:gd name="T27" fmla="*/ 112 h 224"/>
                <a:gd name="T28" fmla="*/ 56 w 224"/>
                <a:gd name="T29" fmla="*/ 169 h 224"/>
                <a:gd name="T30" fmla="*/ 112 w 224"/>
                <a:gd name="T31" fmla="*/ 193 h 224"/>
                <a:gd name="T32" fmla="*/ 169 w 224"/>
                <a:gd name="T33" fmla="*/ 169 h 224"/>
                <a:gd name="T34" fmla="*/ 193 w 224"/>
                <a:gd name="T35" fmla="*/ 11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4" h="224">
                  <a:moveTo>
                    <a:pt x="224" y="112"/>
                  </a:moveTo>
                  <a:cubicBezTo>
                    <a:pt x="224" y="143"/>
                    <a:pt x="213" y="170"/>
                    <a:pt x="192" y="192"/>
                  </a:cubicBezTo>
                  <a:cubicBezTo>
                    <a:pt x="170" y="214"/>
                    <a:pt x="143" y="224"/>
                    <a:pt x="112" y="224"/>
                  </a:cubicBezTo>
                  <a:cubicBezTo>
                    <a:pt x="82" y="224"/>
                    <a:pt x="55" y="214"/>
                    <a:pt x="33" y="192"/>
                  </a:cubicBezTo>
                  <a:cubicBezTo>
                    <a:pt x="11" y="170"/>
                    <a:pt x="0" y="143"/>
                    <a:pt x="0" y="112"/>
                  </a:cubicBezTo>
                  <a:cubicBezTo>
                    <a:pt x="0" y="81"/>
                    <a:pt x="11" y="55"/>
                    <a:pt x="33" y="33"/>
                  </a:cubicBezTo>
                  <a:cubicBezTo>
                    <a:pt x="55" y="11"/>
                    <a:pt x="82" y="0"/>
                    <a:pt x="112" y="0"/>
                  </a:cubicBezTo>
                  <a:cubicBezTo>
                    <a:pt x="143" y="0"/>
                    <a:pt x="170" y="11"/>
                    <a:pt x="192" y="33"/>
                  </a:cubicBezTo>
                  <a:cubicBezTo>
                    <a:pt x="213" y="55"/>
                    <a:pt x="224" y="81"/>
                    <a:pt x="224" y="112"/>
                  </a:cubicBezTo>
                  <a:moveTo>
                    <a:pt x="193" y="112"/>
                  </a:moveTo>
                  <a:cubicBezTo>
                    <a:pt x="193" y="90"/>
                    <a:pt x="185" y="72"/>
                    <a:pt x="169" y="56"/>
                  </a:cubicBezTo>
                  <a:cubicBezTo>
                    <a:pt x="153" y="40"/>
                    <a:pt x="135" y="32"/>
                    <a:pt x="112" y="32"/>
                  </a:cubicBezTo>
                  <a:cubicBezTo>
                    <a:pt x="90" y="32"/>
                    <a:pt x="71" y="40"/>
                    <a:pt x="56" y="56"/>
                  </a:cubicBezTo>
                  <a:cubicBezTo>
                    <a:pt x="40" y="72"/>
                    <a:pt x="32" y="90"/>
                    <a:pt x="32" y="112"/>
                  </a:cubicBezTo>
                  <a:cubicBezTo>
                    <a:pt x="32" y="134"/>
                    <a:pt x="40" y="153"/>
                    <a:pt x="56" y="169"/>
                  </a:cubicBezTo>
                  <a:cubicBezTo>
                    <a:pt x="71" y="185"/>
                    <a:pt x="90" y="193"/>
                    <a:pt x="112" y="193"/>
                  </a:cubicBezTo>
                  <a:cubicBezTo>
                    <a:pt x="135" y="193"/>
                    <a:pt x="153" y="185"/>
                    <a:pt x="169" y="169"/>
                  </a:cubicBezTo>
                  <a:cubicBezTo>
                    <a:pt x="185" y="153"/>
                    <a:pt x="193" y="134"/>
                    <a:pt x="193" y="112"/>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3" name="Freeform 42"/>
            <p:cNvSpPr>
              <a:spLocks/>
            </p:cNvSpPr>
            <p:nvPr/>
          </p:nvSpPr>
          <p:spPr bwMode="auto">
            <a:xfrm>
              <a:off x="1595428" y="9955213"/>
              <a:ext cx="84138" cy="65088"/>
            </a:xfrm>
            <a:custGeom>
              <a:avLst/>
              <a:gdLst>
                <a:gd name="T0" fmla="*/ 288 w 288"/>
                <a:gd name="T1" fmla="*/ 208 h 224"/>
                <a:gd name="T2" fmla="*/ 272 w 288"/>
                <a:gd name="T3" fmla="*/ 224 h 224"/>
                <a:gd name="T4" fmla="*/ 256 w 288"/>
                <a:gd name="T5" fmla="*/ 208 h 224"/>
                <a:gd name="T6" fmla="*/ 256 w 288"/>
                <a:gd name="T7" fmla="*/ 80 h 224"/>
                <a:gd name="T8" fmla="*/ 242 w 288"/>
                <a:gd name="T9" fmla="*/ 46 h 224"/>
                <a:gd name="T10" fmla="*/ 208 w 288"/>
                <a:gd name="T11" fmla="*/ 32 h 224"/>
                <a:gd name="T12" fmla="*/ 174 w 288"/>
                <a:gd name="T13" fmla="*/ 46 h 224"/>
                <a:gd name="T14" fmla="*/ 160 w 288"/>
                <a:gd name="T15" fmla="*/ 80 h 224"/>
                <a:gd name="T16" fmla="*/ 160 w 288"/>
                <a:gd name="T17" fmla="*/ 208 h 224"/>
                <a:gd name="T18" fmla="*/ 144 w 288"/>
                <a:gd name="T19" fmla="*/ 224 h 224"/>
                <a:gd name="T20" fmla="*/ 128 w 288"/>
                <a:gd name="T21" fmla="*/ 208 h 224"/>
                <a:gd name="T22" fmla="*/ 128 w 288"/>
                <a:gd name="T23" fmla="*/ 80 h 224"/>
                <a:gd name="T24" fmla="*/ 114 w 288"/>
                <a:gd name="T25" fmla="*/ 46 h 224"/>
                <a:gd name="T26" fmla="*/ 80 w 288"/>
                <a:gd name="T27" fmla="*/ 32 h 224"/>
                <a:gd name="T28" fmla="*/ 46 w 288"/>
                <a:gd name="T29" fmla="*/ 46 h 224"/>
                <a:gd name="T30" fmla="*/ 32 w 288"/>
                <a:gd name="T31" fmla="*/ 80 h 224"/>
                <a:gd name="T32" fmla="*/ 32 w 288"/>
                <a:gd name="T33" fmla="*/ 208 h 224"/>
                <a:gd name="T34" fmla="*/ 16 w 288"/>
                <a:gd name="T35" fmla="*/ 224 h 224"/>
                <a:gd name="T36" fmla="*/ 0 w 288"/>
                <a:gd name="T37" fmla="*/ 208 h 224"/>
                <a:gd name="T38" fmla="*/ 0 w 288"/>
                <a:gd name="T39" fmla="*/ 16 h 224"/>
                <a:gd name="T40" fmla="*/ 16 w 288"/>
                <a:gd name="T41" fmla="*/ 0 h 224"/>
                <a:gd name="T42" fmla="*/ 32 w 288"/>
                <a:gd name="T43" fmla="*/ 16 h 224"/>
                <a:gd name="T44" fmla="*/ 80 w 288"/>
                <a:gd name="T45" fmla="*/ 0 h 224"/>
                <a:gd name="T46" fmla="*/ 144 w 288"/>
                <a:gd name="T47" fmla="*/ 33 h 224"/>
                <a:gd name="T48" fmla="*/ 208 w 288"/>
                <a:gd name="T49" fmla="*/ 0 h 224"/>
                <a:gd name="T50" fmla="*/ 265 w 288"/>
                <a:gd name="T51" fmla="*/ 24 h 224"/>
                <a:gd name="T52" fmla="*/ 288 w 288"/>
                <a:gd name="T53" fmla="*/ 80 h 224"/>
                <a:gd name="T54" fmla="*/ 288 w 288"/>
                <a:gd name="T55"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8" h="224">
                  <a:moveTo>
                    <a:pt x="288" y="208"/>
                  </a:moveTo>
                  <a:cubicBezTo>
                    <a:pt x="288" y="219"/>
                    <a:pt x="283" y="224"/>
                    <a:pt x="272" y="224"/>
                  </a:cubicBezTo>
                  <a:cubicBezTo>
                    <a:pt x="261" y="224"/>
                    <a:pt x="256" y="219"/>
                    <a:pt x="256" y="208"/>
                  </a:cubicBezTo>
                  <a:cubicBezTo>
                    <a:pt x="256" y="80"/>
                    <a:pt x="256" y="80"/>
                    <a:pt x="256" y="80"/>
                  </a:cubicBezTo>
                  <a:cubicBezTo>
                    <a:pt x="256" y="67"/>
                    <a:pt x="251" y="56"/>
                    <a:pt x="242" y="46"/>
                  </a:cubicBezTo>
                  <a:cubicBezTo>
                    <a:pt x="233" y="37"/>
                    <a:pt x="221" y="32"/>
                    <a:pt x="208" y="32"/>
                  </a:cubicBezTo>
                  <a:cubicBezTo>
                    <a:pt x="195" y="32"/>
                    <a:pt x="184" y="37"/>
                    <a:pt x="174" y="46"/>
                  </a:cubicBezTo>
                  <a:cubicBezTo>
                    <a:pt x="165" y="56"/>
                    <a:pt x="160" y="67"/>
                    <a:pt x="160" y="80"/>
                  </a:cubicBezTo>
                  <a:cubicBezTo>
                    <a:pt x="160" y="208"/>
                    <a:pt x="160" y="208"/>
                    <a:pt x="160" y="208"/>
                  </a:cubicBezTo>
                  <a:cubicBezTo>
                    <a:pt x="160" y="219"/>
                    <a:pt x="155" y="224"/>
                    <a:pt x="144" y="224"/>
                  </a:cubicBezTo>
                  <a:cubicBezTo>
                    <a:pt x="134" y="224"/>
                    <a:pt x="128" y="219"/>
                    <a:pt x="128" y="208"/>
                  </a:cubicBezTo>
                  <a:cubicBezTo>
                    <a:pt x="128" y="80"/>
                    <a:pt x="128" y="80"/>
                    <a:pt x="128" y="80"/>
                  </a:cubicBezTo>
                  <a:cubicBezTo>
                    <a:pt x="128" y="67"/>
                    <a:pt x="124" y="56"/>
                    <a:pt x="114" y="46"/>
                  </a:cubicBezTo>
                  <a:cubicBezTo>
                    <a:pt x="105" y="37"/>
                    <a:pt x="93" y="32"/>
                    <a:pt x="80" y="32"/>
                  </a:cubicBezTo>
                  <a:cubicBezTo>
                    <a:pt x="67" y="32"/>
                    <a:pt x="56" y="37"/>
                    <a:pt x="46" y="46"/>
                  </a:cubicBezTo>
                  <a:cubicBezTo>
                    <a:pt x="37" y="56"/>
                    <a:pt x="32" y="67"/>
                    <a:pt x="32" y="80"/>
                  </a:cubicBezTo>
                  <a:cubicBezTo>
                    <a:pt x="32" y="208"/>
                    <a:pt x="32" y="208"/>
                    <a:pt x="32" y="208"/>
                  </a:cubicBezTo>
                  <a:cubicBezTo>
                    <a:pt x="32" y="219"/>
                    <a:pt x="27" y="224"/>
                    <a:pt x="16" y="224"/>
                  </a:cubicBezTo>
                  <a:cubicBezTo>
                    <a:pt x="6" y="224"/>
                    <a:pt x="0" y="219"/>
                    <a:pt x="0" y="208"/>
                  </a:cubicBezTo>
                  <a:cubicBezTo>
                    <a:pt x="0" y="16"/>
                    <a:pt x="0" y="16"/>
                    <a:pt x="0" y="16"/>
                  </a:cubicBezTo>
                  <a:cubicBezTo>
                    <a:pt x="0" y="6"/>
                    <a:pt x="6" y="0"/>
                    <a:pt x="16" y="0"/>
                  </a:cubicBezTo>
                  <a:cubicBezTo>
                    <a:pt x="27" y="0"/>
                    <a:pt x="32" y="6"/>
                    <a:pt x="32" y="16"/>
                  </a:cubicBezTo>
                  <a:cubicBezTo>
                    <a:pt x="46" y="6"/>
                    <a:pt x="62" y="0"/>
                    <a:pt x="80" y="0"/>
                  </a:cubicBezTo>
                  <a:cubicBezTo>
                    <a:pt x="107" y="0"/>
                    <a:pt x="128" y="11"/>
                    <a:pt x="144" y="33"/>
                  </a:cubicBezTo>
                  <a:cubicBezTo>
                    <a:pt x="160" y="11"/>
                    <a:pt x="181" y="0"/>
                    <a:pt x="208" y="0"/>
                  </a:cubicBezTo>
                  <a:cubicBezTo>
                    <a:pt x="230" y="0"/>
                    <a:pt x="249" y="8"/>
                    <a:pt x="265" y="24"/>
                  </a:cubicBezTo>
                  <a:cubicBezTo>
                    <a:pt x="280" y="40"/>
                    <a:pt x="288" y="58"/>
                    <a:pt x="288" y="80"/>
                  </a:cubicBezTo>
                  <a:lnTo>
                    <a:pt x="288" y="208"/>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4" name="Freeform 43"/>
            <p:cNvSpPr>
              <a:spLocks/>
            </p:cNvSpPr>
            <p:nvPr/>
          </p:nvSpPr>
          <p:spPr bwMode="auto">
            <a:xfrm>
              <a:off x="1697028" y="9955213"/>
              <a:ext cx="84138" cy="65088"/>
            </a:xfrm>
            <a:custGeom>
              <a:avLst/>
              <a:gdLst>
                <a:gd name="T0" fmla="*/ 288 w 288"/>
                <a:gd name="T1" fmla="*/ 208 h 224"/>
                <a:gd name="T2" fmla="*/ 272 w 288"/>
                <a:gd name="T3" fmla="*/ 224 h 224"/>
                <a:gd name="T4" fmla="*/ 256 w 288"/>
                <a:gd name="T5" fmla="*/ 208 h 224"/>
                <a:gd name="T6" fmla="*/ 256 w 288"/>
                <a:gd name="T7" fmla="*/ 80 h 224"/>
                <a:gd name="T8" fmla="*/ 242 w 288"/>
                <a:gd name="T9" fmla="*/ 46 h 224"/>
                <a:gd name="T10" fmla="*/ 208 w 288"/>
                <a:gd name="T11" fmla="*/ 32 h 224"/>
                <a:gd name="T12" fmla="*/ 174 w 288"/>
                <a:gd name="T13" fmla="*/ 46 h 224"/>
                <a:gd name="T14" fmla="*/ 160 w 288"/>
                <a:gd name="T15" fmla="*/ 80 h 224"/>
                <a:gd name="T16" fmla="*/ 160 w 288"/>
                <a:gd name="T17" fmla="*/ 208 h 224"/>
                <a:gd name="T18" fmla="*/ 144 w 288"/>
                <a:gd name="T19" fmla="*/ 224 h 224"/>
                <a:gd name="T20" fmla="*/ 128 w 288"/>
                <a:gd name="T21" fmla="*/ 208 h 224"/>
                <a:gd name="T22" fmla="*/ 128 w 288"/>
                <a:gd name="T23" fmla="*/ 80 h 224"/>
                <a:gd name="T24" fmla="*/ 114 w 288"/>
                <a:gd name="T25" fmla="*/ 46 h 224"/>
                <a:gd name="T26" fmla="*/ 80 w 288"/>
                <a:gd name="T27" fmla="*/ 32 h 224"/>
                <a:gd name="T28" fmla="*/ 46 w 288"/>
                <a:gd name="T29" fmla="*/ 46 h 224"/>
                <a:gd name="T30" fmla="*/ 32 w 288"/>
                <a:gd name="T31" fmla="*/ 80 h 224"/>
                <a:gd name="T32" fmla="*/ 32 w 288"/>
                <a:gd name="T33" fmla="*/ 208 h 224"/>
                <a:gd name="T34" fmla="*/ 16 w 288"/>
                <a:gd name="T35" fmla="*/ 224 h 224"/>
                <a:gd name="T36" fmla="*/ 0 w 288"/>
                <a:gd name="T37" fmla="*/ 208 h 224"/>
                <a:gd name="T38" fmla="*/ 0 w 288"/>
                <a:gd name="T39" fmla="*/ 16 h 224"/>
                <a:gd name="T40" fmla="*/ 16 w 288"/>
                <a:gd name="T41" fmla="*/ 0 h 224"/>
                <a:gd name="T42" fmla="*/ 32 w 288"/>
                <a:gd name="T43" fmla="*/ 16 h 224"/>
                <a:gd name="T44" fmla="*/ 80 w 288"/>
                <a:gd name="T45" fmla="*/ 0 h 224"/>
                <a:gd name="T46" fmla="*/ 144 w 288"/>
                <a:gd name="T47" fmla="*/ 33 h 224"/>
                <a:gd name="T48" fmla="*/ 208 w 288"/>
                <a:gd name="T49" fmla="*/ 0 h 224"/>
                <a:gd name="T50" fmla="*/ 264 w 288"/>
                <a:gd name="T51" fmla="*/ 24 h 224"/>
                <a:gd name="T52" fmla="*/ 288 w 288"/>
                <a:gd name="T53" fmla="*/ 80 h 224"/>
                <a:gd name="T54" fmla="*/ 288 w 288"/>
                <a:gd name="T55" fmla="*/ 208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8" h="224">
                  <a:moveTo>
                    <a:pt x="288" y="208"/>
                  </a:moveTo>
                  <a:cubicBezTo>
                    <a:pt x="288" y="219"/>
                    <a:pt x="282" y="224"/>
                    <a:pt x="272" y="224"/>
                  </a:cubicBezTo>
                  <a:cubicBezTo>
                    <a:pt x="261" y="224"/>
                    <a:pt x="256" y="219"/>
                    <a:pt x="256" y="208"/>
                  </a:cubicBezTo>
                  <a:cubicBezTo>
                    <a:pt x="256" y="80"/>
                    <a:pt x="256" y="80"/>
                    <a:pt x="256" y="80"/>
                  </a:cubicBezTo>
                  <a:cubicBezTo>
                    <a:pt x="256" y="67"/>
                    <a:pt x="251" y="56"/>
                    <a:pt x="242" y="46"/>
                  </a:cubicBezTo>
                  <a:cubicBezTo>
                    <a:pt x="232" y="37"/>
                    <a:pt x="221" y="32"/>
                    <a:pt x="208" y="32"/>
                  </a:cubicBezTo>
                  <a:cubicBezTo>
                    <a:pt x="195" y="32"/>
                    <a:pt x="183" y="37"/>
                    <a:pt x="174" y="46"/>
                  </a:cubicBezTo>
                  <a:cubicBezTo>
                    <a:pt x="165" y="56"/>
                    <a:pt x="160" y="67"/>
                    <a:pt x="160" y="80"/>
                  </a:cubicBezTo>
                  <a:cubicBezTo>
                    <a:pt x="160" y="208"/>
                    <a:pt x="160" y="208"/>
                    <a:pt x="160" y="208"/>
                  </a:cubicBezTo>
                  <a:cubicBezTo>
                    <a:pt x="160" y="219"/>
                    <a:pt x="155" y="224"/>
                    <a:pt x="144" y="224"/>
                  </a:cubicBezTo>
                  <a:cubicBezTo>
                    <a:pt x="133" y="224"/>
                    <a:pt x="128" y="219"/>
                    <a:pt x="128" y="208"/>
                  </a:cubicBezTo>
                  <a:cubicBezTo>
                    <a:pt x="128" y="80"/>
                    <a:pt x="128" y="80"/>
                    <a:pt x="128" y="80"/>
                  </a:cubicBezTo>
                  <a:cubicBezTo>
                    <a:pt x="128" y="67"/>
                    <a:pt x="123" y="56"/>
                    <a:pt x="114" y="46"/>
                  </a:cubicBezTo>
                  <a:cubicBezTo>
                    <a:pt x="104" y="37"/>
                    <a:pt x="93" y="32"/>
                    <a:pt x="80" y="32"/>
                  </a:cubicBezTo>
                  <a:cubicBezTo>
                    <a:pt x="67" y="32"/>
                    <a:pt x="55" y="37"/>
                    <a:pt x="46" y="46"/>
                  </a:cubicBezTo>
                  <a:cubicBezTo>
                    <a:pt x="37" y="56"/>
                    <a:pt x="32" y="67"/>
                    <a:pt x="32" y="80"/>
                  </a:cubicBezTo>
                  <a:cubicBezTo>
                    <a:pt x="32" y="208"/>
                    <a:pt x="32" y="208"/>
                    <a:pt x="32" y="208"/>
                  </a:cubicBezTo>
                  <a:cubicBezTo>
                    <a:pt x="32" y="219"/>
                    <a:pt x="26" y="224"/>
                    <a:pt x="16" y="224"/>
                  </a:cubicBezTo>
                  <a:cubicBezTo>
                    <a:pt x="5" y="224"/>
                    <a:pt x="0" y="219"/>
                    <a:pt x="0" y="208"/>
                  </a:cubicBezTo>
                  <a:cubicBezTo>
                    <a:pt x="0" y="16"/>
                    <a:pt x="0" y="16"/>
                    <a:pt x="0" y="16"/>
                  </a:cubicBezTo>
                  <a:cubicBezTo>
                    <a:pt x="0" y="6"/>
                    <a:pt x="5" y="0"/>
                    <a:pt x="16" y="0"/>
                  </a:cubicBezTo>
                  <a:cubicBezTo>
                    <a:pt x="27" y="0"/>
                    <a:pt x="32" y="6"/>
                    <a:pt x="32" y="16"/>
                  </a:cubicBezTo>
                  <a:cubicBezTo>
                    <a:pt x="46" y="6"/>
                    <a:pt x="62" y="0"/>
                    <a:pt x="80" y="0"/>
                  </a:cubicBezTo>
                  <a:cubicBezTo>
                    <a:pt x="107" y="0"/>
                    <a:pt x="128" y="11"/>
                    <a:pt x="144" y="33"/>
                  </a:cubicBezTo>
                  <a:cubicBezTo>
                    <a:pt x="160" y="11"/>
                    <a:pt x="181" y="0"/>
                    <a:pt x="208" y="0"/>
                  </a:cubicBezTo>
                  <a:cubicBezTo>
                    <a:pt x="230" y="0"/>
                    <a:pt x="249" y="8"/>
                    <a:pt x="264" y="24"/>
                  </a:cubicBezTo>
                  <a:cubicBezTo>
                    <a:pt x="280" y="40"/>
                    <a:pt x="288" y="58"/>
                    <a:pt x="288" y="80"/>
                  </a:cubicBezTo>
                  <a:lnTo>
                    <a:pt x="288" y="208"/>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5" name="Freeform 44"/>
            <p:cNvSpPr>
              <a:spLocks noEditPoints="1"/>
            </p:cNvSpPr>
            <p:nvPr/>
          </p:nvSpPr>
          <p:spPr bwMode="auto">
            <a:xfrm>
              <a:off x="1792278" y="9955213"/>
              <a:ext cx="61913" cy="65088"/>
            </a:xfrm>
            <a:custGeom>
              <a:avLst/>
              <a:gdLst>
                <a:gd name="T0" fmla="*/ 212 w 212"/>
                <a:gd name="T1" fmla="*/ 160 h 224"/>
                <a:gd name="T2" fmla="*/ 209 w 212"/>
                <a:gd name="T3" fmla="*/ 169 h 224"/>
                <a:gd name="T4" fmla="*/ 169 w 212"/>
                <a:gd name="T5" fmla="*/ 209 h 224"/>
                <a:gd name="T6" fmla="*/ 112 w 212"/>
                <a:gd name="T7" fmla="*/ 224 h 224"/>
                <a:gd name="T8" fmla="*/ 33 w 212"/>
                <a:gd name="T9" fmla="*/ 192 h 224"/>
                <a:gd name="T10" fmla="*/ 0 w 212"/>
                <a:gd name="T11" fmla="*/ 112 h 224"/>
                <a:gd name="T12" fmla="*/ 33 w 212"/>
                <a:gd name="T13" fmla="*/ 33 h 224"/>
                <a:gd name="T14" fmla="*/ 112 w 212"/>
                <a:gd name="T15" fmla="*/ 0 h 224"/>
                <a:gd name="T16" fmla="*/ 147 w 212"/>
                <a:gd name="T17" fmla="*/ 7 h 224"/>
                <a:gd name="T18" fmla="*/ 187 w 212"/>
                <a:gd name="T19" fmla="*/ 29 h 224"/>
                <a:gd name="T20" fmla="*/ 211 w 212"/>
                <a:gd name="T21" fmla="*/ 65 h 224"/>
                <a:gd name="T22" fmla="*/ 203 w 212"/>
                <a:gd name="T23" fmla="*/ 78 h 224"/>
                <a:gd name="T24" fmla="*/ 52 w 212"/>
                <a:gd name="T25" fmla="*/ 165 h 224"/>
                <a:gd name="T26" fmla="*/ 112 w 212"/>
                <a:gd name="T27" fmla="*/ 193 h 224"/>
                <a:gd name="T28" fmla="*/ 173 w 212"/>
                <a:gd name="T29" fmla="*/ 165 h 224"/>
                <a:gd name="T30" fmla="*/ 182 w 212"/>
                <a:gd name="T31" fmla="*/ 153 h 224"/>
                <a:gd name="T32" fmla="*/ 195 w 212"/>
                <a:gd name="T33" fmla="*/ 144 h 224"/>
                <a:gd name="T34" fmla="*/ 206 w 212"/>
                <a:gd name="T35" fmla="*/ 149 h 224"/>
                <a:gd name="T36" fmla="*/ 212 w 212"/>
                <a:gd name="T37" fmla="*/ 160 h 224"/>
                <a:gd name="T38" fmla="*/ 172 w 212"/>
                <a:gd name="T39" fmla="*/ 60 h 224"/>
                <a:gd name="T40" fmla="*/ 112 w 212"/>
                <a:gd name="T41" fmla="*/ 32 h 224"/>
                <a:gd name="T42" fmla="*/ 56 w 212"/>
                <a:gd name="T43" fmla="*/ 56 h 224"/>
                <a:gd name="T44" fmla="*/ 32 w 212"/>
                <a:gd name="T45" fmla="*/ 112 h 224"/>
                <a:gd name="T46" fmla="*/ 36 w 212"/>
                <a:gd name="T47" fmla="*/ 138 h 224"/>
                <a:gd name="T48" fmla="*/ 172 w 212"/>
                <a:gd name="T49" fmla="*/ 6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2" h="224">
                  <a:moveTo>
                    <a:pt x="212" y="160"/>
                  </a:moveTo>
                  <a:cubicBezTo>
                    <a:pt x="212" y="163"/>
                    <a:pt x="211" y="165"/>
                    <a:pt x="209" y="169"/>
                  </a:cubicBezTo>
                  <a:cubicBezTo>
                    <a:pt x="200" y="185"/>
                    <a:pt x="187" y="199"/>
                    <a:pt x="169" y="209"/>
                  </a:cubicBezTo>
                  <a:cubicBezTo>
                    <a:pt x="151" y="219"/>
                    <a:pt x="132" y="224"/>
                    <a:pt x="112" y="224"/>
                  </a:cubicBezTo>
                  <a:cubicBezTo>
                    <a:pt x="81" y="224"/>
                    <a:pt x="55" y="213"/>
                    <a:pt x="33" y="192"/>
                  </a:cubicBezTo>
                  <a:cubicBezTo>
                    <a:pt x="11" y="170"/>
                    <a:pt x="0" y="143"/>
                    <a:pt x="0" y="112"/>
                  </a:cubicBezTo>
                  <a:cubicBezTo>
                    <a:pt x="0" y="81"/>
                    <a:pt x="11" y="55"/>
                    <a:pt x="33" y="33"/>
                  </a:cubicBezTo>
                  <a:cubicBezTo>
                    <a:pt x="55" y="11"/>
                    <a:pt x="81" y="0"/>
                    <a:pt x="112" y="0"/>
                  </a:cubicBezTo>
                  <a:cubicBezTo>
                    <a:pt x="123" y="0"/>
                    <a:pt x="135" y="2"/>
                    <a:pt x="147" y="7"/>
                  </a:cubicBezTo>
                  <a:cubicBezTo>
                    <a:pt x="160" y="11"/>
                    <a:pt x="174" y="19"/>
                    <a:pt x="187" y="29"/>
                  </a:cubicBezTo>
                  <a:cubicBezTo>
                    <a:pt x="203" y="42"/>
                    <a:pt x="211" y="54"/>
                    <a:pt x="211" y="65"/>
                  </a:cubicBezTo>
                  <a:cubicBezTo>
                    <a:pt x="211" y="71"/>
                    <a:pt x="209" y="75"/>
                    <a:pt x="203" y="78"/>
                  </a:cubicBezTo>
                  <a:cubicBezTo>
                    <a:pt x="52" y="165"/>
                    <a:pt x="52" y="165"/>
                    <a:pt x="52" y="165"/>
                  </a:cubicBezTo>
                  <a:cubicBezTo>
                    <a:pt x="68" y="184"/>
                    <a:pt x="88" y="193"/>
                    <a:pt x="112" y="193"/>
                  </a:cubicBezTo>
                  <a:cubicBezTo>
                    <a:pt x="137" y="193"/>
                    <a:pt x="158" y="183"/>
                    <a:pt x="173" y="165"/>
                  </a:cubicBezTo>
                  <a:cubicBezTo>
                    <a:pt x="174" y="162"/>
                    <a:pt x="178" y="158"/>
                    <a:pt x="182" y="153"/>
                  </a:cubicBezTo>
                  <a:cubicBezTo>
                    <a:pt x="186" y="147"/>
                    <a:pt x="190" y="144"/>
                    <a:pt x="195" y="144"/>
                  </a:cubicBezTo>
                  <a:cubicBezTo>
                    <a:pt x="199" y="144"/>
                    <a:pt x="203" y="146"/>
                    <a:pt x="206" y="149"/>
                  </a:cubicBezTo>
                  <a:cubicBezTo>
                    <a:pt x="210" y="152"/>
                    <a:pt x="212" y="156"/>
                    <a:pt x="212" y="160"/>
                  </a:cubicBezTo>
                  <a:moveTo>
                    <a:pt x="172" y="60"/>
                  </a:moveTo>
                  <a:cubicBezTo>
                    <a:pt x="156" y="41"/>
                    <a:pt x="136" y="32"/>
                    <a:pt x="112" y="32"/>
                  </a:cubicBezTo>
                  <a:cubicBezTo>
                    <a:pt x="90" y="32"/>
                    <a:pt x="71" y="40"/>
                    <a:pt x="56" y="56"/>
                  </a:cubicBezTo>
                  <a:cubicBezTo>
                    <a:pt x="40" y="72"/>
                    <a:pt x="32" y="90"/>
                    <a:pt x="32" y="112"/>
                  </a:cubicBezTo>
                  <a:cubicBezTo>
                    <a:pt x="32" y="121"/>
                    <a:pt x="34" y="130"/>
                    <a:pt x="36" y="138"/>
                  </a:cubicBezTo>
                  <a:lnTo>
                    <a:pt x="172" y="60"/>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6" name="Freeform 45"/>
            <p:cNvSpPr>
              <a:spLocks/>
            </p:cNvSpPr>
            <p:nvPr/>
          </p:nvSpPr>
          <p:spPr bwMode="auto">
            <a:xfrm>
              <a:off x="1868478" y="9955213"/>
              <a:ext cx="34925" cy="65088"/>
            </a:xfrm>
            <a:custGeom>
              <a:avLst/>
              <a:gdLst>
                <a:gd name="T0" fmla="*/ 122 w 122"/>
                <a:gd name="T1" fmla="*/ 41 h 224"/>
                <a:gd name="T2" fmla="*/ 116 w 122"/>
                <a:gd name="T3" fmla="*/ 52 h 224"/>
                <a:gd name="T4" fmla="*/ 105 w 122"/>
                <a:gd name="T5" fmla="*/ 57 h 224"/>
                <a:gd name="T6" fmla="*/ 88 w 122"/>
                <a:gd name="T7" fmla="*/ 45 h 224"/>
                <a:gd name="T8" fmla="*/ 64 w 122"/>
                <a:gd name="T9" fmla="*/ 32 h 224"/>
                <a:gd name="T10" fmla="*/ 41 w 122"/>
                <a:gd name="T11" fmla="*/ 42 h 224"/>
                <a:gd name="T12" fmla="*/ 32 w 122"/>
                <a:gd name="T13" fmla="*/ 64 h 224"/>
                <a:gd name="T14" fmla="*/ 32 w 122"/>
                <a:gd name="T15" fmla="*/ 208 h 224"/>
                <a:gd name="T16" fmla="*/ 16 w 122"/>
                <a:gd name="T17" fmla="*/ 224 h 224"/>
                <a:gd name="T18" fmla="*/ 0 w 122"/>
                <a:gd name="T19" fmla="*/ 208 h 224"/>
                <a:gd name="T20" fmla="*/ 0 w 122"/>
                <a:gd name="T21" fmla="*/ 16 h 224"/>
                <a:gd name="T22" fmla="*/ 16 w 122"/>
                <a:gd name="T23" fmla="*/ 0 h 224"/>
                <a:gd name="T24" fmla="*/ 31 w 122"/>
                <a:gd name="T25" fmla="*/ 10 h 224"/>
                <a:gd name="T26" fmla="*/ 64 w 122"/>
                <a:gd name="T27" fmla="*/ 0 h 224"/>
                <a:gd name="T28" fmla="*/ 96 w 122"/>
                <a:gd name="T29" fmla="*/ 9 h 224"/>
                <a:gd name="T30" fmla="*/ 119 w 122"/>
                <a:gd name="T31" fmla="*/ 32 h 224"/>
                <a:gd name="T32" fmla="*/ 122 w 122"/>
                <a:gd name="T33" fmla="*/ 41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2" h="224">
                  <a:moveTo>
                    <a:pt x="122" y="41"/>
                  </a:moveTo>
                  <a:cubicBezTo>
                    <a:pt x="122" y="45"/>
                    <a:pt x="120" y="49"/>
                    <a:pt x="116" y="52"/>
                  </a:cubicBezTo>
                  <a:cubicBezTo>
                    <a:pt x="113" y="55"/>
                    <a:pt x="109" y="57"/>
                    <a:pt x="105" y="57"/>
                  </a:cubicBezTo>
                  <a:cubicBezTo>
                    <a:pt x="101" y="57"/>
                    <a:pt x="95" y="53"/>
                    <a:pt x="88" y="45"/>
                  </a:cubicBezTo>
                  <a:cubicBezTo>
                    <a:pt x="81" y="36"/>
                    <a:pt x="73" y="32"/>
                    <a:pt x="64" y="32"/>
                  </a:cubicBezTo>
                  <a:cubicBezTo>
                    <a:pt x="55" y="32"/>
                    <a:pt x="47" y="35"/>
                    <a:pt x="41" y="42"/>
                  </a:cubicBezTo>
                  <a:cubicBezTo>
                    <a:pt x="35" y="48"/>
                    <a:pt x="32" y="56"/>
                    <a:pt x="32" y="64"/>
                  </a:cubicBezTo>
                  <a:cubicBezTo>
                    <a:pt x="32" y="208"/>
                    <a:pt x="32" y="208"/>
                    <a:pt x="32" y="208"/>
                  </a:cubicBezTo>
                  <a:cubicBezTo>
                    <a:pt x="32" y="219"/>
                    <a:pt x="26" y="224"/>
                    <a:pt x="16" y="224"/>
                  </a:cubicBezTo>
                  <a:cubicBezTo>
                    <a:pt x="5" y="224"/>
                    <a:pt x="0" y="219"/>
                    <a:pt x="0" y="208"/>
                  </a:cubicBezTo>
                  <a:cubicBezTo>
                    <a:pt x="0" y="16"/>
                    <a:pt x="0" y="16"/>
                    <a:pt x="0" y="16"/>
                  </a:cubicBezTo>
                  <a:cubicBezTo>
                    <a:pt x="0" y="6"/>
                    <a:pt x="5" y="0"/>
                    <a:pt x="16" y="0"/>
                  </a:cubicBezTo>
                  <a:cubicBezTo>
                    <a:pt x="23" y="0"/>
                    <a:pt x="28" y="4"/>
                    <a:pt x="31" y="10"/>
                  </a:cubicBezTo>
                  <a:cubicBezTo>
                    <a:pt x="41" y="4"/>
                    <a:pt x="52" y="0"/>
                    <a:pt x="64" y="0"/>
                  </a:cubicBezTo>
                  <a:cubicBezTo>
                    <a:pt x="75" y="0"/>
                    <a:pt x="86" y="3"/>
                    <a:pt x="96" y="9"/>
                  </a:cubicBezTo>
                  <a:cubicBezTo>
                    <a:pt x="107" y="15"/>
                    <a:pt x="114" y="23"/>
                    <a:pt x="119" y="32"/>
                  </a:cubicBezTo>
                  <a:cubicBezTo>
                    <a:pt x="121" y="36"/>
                    <a:pt x="122" y="39"/>
                    <a:pt x="122" y="41"/>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7" name="Freeform 46"/>
            <p:cNvSpPr>
              <a:spLocks/>
            </p:cNvSpPr>
            <p:nvPr/>
          </p:nvSpPr>
          <p:spPr bwMode="auto">
            <a:xfrm>
              <a:off x="1908166" y="9955213"/>
              <a:ext cx="57150" cy="65088"/>
            </a:xfrm>
            <a:custGeom>
              <a:avLst/>
              <a:gdLst>
                <a:gd name="T0" fmla="*/ 197 w 197"/>
                <a:gd name="T1" fmla="*/ 44 h 224"/>
                <a:gd name="T2" fmla="*/ 192 w 197"/>
                <a:gd name="T3" fmla="*/ 56 h 224"/>
                <a:gd name="T4" fmla="*/ 180 w 197"/>
                <a:gd name="T5" fmla="*/ 61 h 224"/>
                <a:gd name="T6" fmla="*/ 156 w 197"/>
                <a:gd name="T7" fmla="*/ 47 h 224"/>
                <a:gd name="T8" fmla="*/ 112 w 197"/>
                <a:gd name="T9" fmla="*/ 32 h 224"/>
                <a:gd name="T10" fmla="*/ 56 w 197"/>
                <a:gd name="T11" fmla="*/ 56 h 224"/>
                <a:gd name="T12" fmla="*/ 32 w 197"/>
                <a:gd name="T13" fmla="*/ 112 h 224"/>
                <a:gd name="T14" fmla="*/ 56 w 197"/>
                <a:gd name="T15" fmla="*/ 169 h 224"/>
                <a:gd name="T16" fmla="*/ 112 w 197"/>
                <a:gd name="T17" fmla="*/ 193 h 224"/>
                <a:gd name="T18" fmla="*/ 156 w 197"/>
                <a:gd name="T19" fmla="*/ 178 h 224"/>
                <a:gd name="T20" fmla="*/ 180 w 197"/>
                <a:gd name="T21" fmla="*/ 164 h 224"/>
                <a:gd name="T22" fmla="*/ 191 w 197"/>
                <a:gd name="T23" fmla="*/ 169 h 224"/>
                <a:gd name="T24" fmla="*/ 196 w 197"/>
                <a:gd name="T25" fmla="*/ 181 h 224"/>
                <a:gd name="T26" fmla="*/ 191 w 197"/>
                <a:gd name="T27" fmla="*/ 192 h 224"/>
                <a:gd name="T28" fmla="*/ 155 w 197"/>
                <a:gd name="T29" fmla="*/ 216 h 224"/>
                <a:gd name="T30" fmla="*/ 112 w 197"/>
                <a:gd name="T31" fmla="*/ 224 h 224"/>
                <a:gd name="T32" fmla="*/ 33 w 197"/>
                <a:gd name="T33" fmla="*/ 192 h 224"/>
                <a:gd name="T34" fmla="*/ 0 w 197"/>
                <a:gd name="T35" fmla="*/ 112 h 224"/>
                <a:gd name="T36" fmla="*/ 33 w 197"/>
                <a:gd name="T37" fmla="*/ 33 h 224"/>
                <a:gd name="T38" fmla="*/ 112 w 197"/>
                <a:gd name="T39" fmla="*/ 0 h 224"/>
                <a:gd name="T40" fmla="*/ 155 w 197"/>
                <a:gd name="T41" fmla="*/ 9 h 224"/>
                <a:gd name="T42" fmla="*/ 191 w 197"/>
                <a:gd name="T43" fmla="*/ 33 h 224"/>
                <a:gd name="T44" fmla="*/ 197 w 197"/>
                <a:gd name="T45" fmla="*/ 4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7" h="224">
                  <a:moveTo>
                    <a:pt x="197" y="44"/>
                  </a:moveTo>
                  <a:cubicBezTo>
                    <a:pt x="197" y="49"/>
                    <a:pt x="195" y="53"/>
                    <a:pt x="192" y="56"/>
                  </a:cubicBezTo>
                  <a:cubicBezTo>
                    <a:pt x="188" y="59"/>
                    <a:pt x="184" y="61"/>
                    <a:pt x="180" y="61"/>
                  </a:cubicBezTo>
                  <a:cubicBezTo>
                    <a:pt x="179" y="61"/>
                    <a:pt x="171" y="56"/>
                    <a:pt x="156" y="47"/>
                  </a:cubicBezTo>
                  <a:cubicBezTo>
                    <a:pt x="142" y="37"/>
                    <a:pt x="127" y="32"/>
                    <a:pt x="112" y="32"/>
                  </a:cubicBezTo>
                  <a:cubicBezTo>
                    <a:pt x="90" y="32"/>
                    <a:pt x="72" y="40"/>
                    <a:pt x="56" y="56"/>
                  </a:cubicBezTo>
                  <a:cubicBezTo>
                    <a:pt x="40" y="72"/>
                    <a:pt x="32" y="90"/>
                    <a:pt x="32" y="112"/>
                  </a:cubicBezTo>
                  <a:cubicBezTo>
                    <a:pt x="32" y="134"/>
                    <a:pt x="40" y="153"/>
                    <a:pt x="56" y="169"/>
                  </a:cubicBezTo>
                  <a:cubicBezTo>
                    <a:pt x="72" y="185"/>
                    <a:pt x="90" y="193"/>
                    <a:pt x="112" y="193"/>
                  </a:cubicBezTo>
                  <a:cubicBezTo>
                    <a:pt x="127" y="193"/>
                    <a:pt x="142" y="188"/>
                    <a:pt x="156" y="178"/>
                  </a:cubicBezTo>
                  <a:cubicBezTo>
                    <a:pt x="171" y="169"/>
                    <a:pt x="179" y="164"/>
                    <a:pt x="180" y="164"/>
                  </a:cubicBezTo>
                  <a:cubicBezTo>
                    <a:pt x="184" y="164"/>
                    <a:pt x="188" y="166"/>
                    <a:pt x="191" y="169"/>
                  </a:cubicBezTo>
                  <a:cubicBezTo>
                    <a:pt x="195" y="173"/>
                    <a:pt x="196" y="176"/>
                    <a:pt x="196" y="181"/>
                  </a:cubicBezTo>
                  <a:cubicBezTo>
                    <a:pt x="196" y="184"/>
                    <a:pt x="195" y="188"/>
                    <a:pt x="191" y="192"/>
                  </a:cubicBezTo>
                  <a:cubicBezTo>
                    <a:pt x="183" y="202"/>
                    <a:pt x="171" y="210"/>
                    <a:pt x="155" y="216"/>
                  </a:cubicBezTo>
                  <a:cubicBezTo>
                    <a:pt x="141" y="222"/>
                    <a:pt x="127" y="224"/>
                    <a:pt x="112" y="224"/>
                  </a:cubicBezTo>
                  <a:cubicBezTo>
                    <a:pt x="82" y="224"/>
                    <a:pt x="55" y="213"/>
                    <a:pt x="33" y="192"/>
                  </a:cubicBezTo>
                  <a:cubicBezTo>
                    <a:pt x="11" y="170"/>
                    <a:pt x="0" y="143"/>
                    <a:pt x="0" y="112"/>
                  </a:cubicBezTo>
                  <a:cubicBezTo>
                    <a:pt x="0" y="81"/>
                    <a:pt x="11" y="55"/>
                    <a:pt x="33" y="33"/>
                  </a:cubicBezTo>
                  <a:cubicBezTo>
                    <a:pt x="55" y="11"/>
                    <a:pt x="82" y="0"/>
                    <a:pt x="112" y="0"/>
                  </a:cubicBezTo>
                  <a:cubicBezTo>
                    <a:pt x="127" y="0"/>
                    <a:pt x="141" y="3"/>
                    <a:pt x="155" y="9"/>
                  </a:cubicBezTo>
                  <a:cubicBezTo>
                    <a:pt x="171" y="15"/>
                    <a:pt x="183" y="23"/>
                    <a:pt x="191" y="33"/>
                  </a:cubicBezTo>
                  <a:cubicBezTo>
                    <a:pt x="195" y="37"/>
                    <a:pt x="197" y="41"/>
                    <a:pt x="197" y="44"/>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8" name="Freeform 47"/>
            <p:cNvSpPr>
              <a:spLocks noEditPoints="1"/>
            </p:cNvSpPr>
            <p:nvPr/>
          </p:nvSpPr>
          <p:spPr bwMode="auto">
            <a:xfrm>
              <a:off x="1970078" y="9955213"/>
              <a:ext cx="61913" cy="65088"/>
            </a:xfrm>
            <a:custGeom>
              <a:avLst/>
              <a:gdLst>
                <a:gd name="T0" fmla="*/ 211 w 211"/>
                <a:gd name="T1" fmla="*/ 160 h 224"/>
                <a:gd name="T2" fmla="*/ 209 w 211"/>
                <a:gd name="T3" fmla="*/ 169 h 224"/>
                <a:gd name="T4" fmla="*/ 168 w 211"/>
                <a:gd name="T5" fmla="*/ 209 h 224"/>
                <a:gd name="T6" fmla="*/ 112 w 211"/>
                <a:gd name="T7" fmla="*/ 224 h 224"/>
                <a:gd name="T8" fmla="*/ 32 w 211"/>
                <a:gd name="T9" fmla="*/ 192 h 224"/>
                <a:gd name="T10" fmla="*/ 0 w 211"/>
                <a:gd name="T11" fmla="*/ 112 h 224"/>
                <a:gd name="T12" fmla="*/ 32 w 211"/>
                <a:gd name="T13" fmla="*/ 33 h 224"/>
                <a:gd name="T14" fmla="*/ 112 w 211"/>
                <a:gd name="T15" fmla="*/ 0 h 224"/>
                <a:gd name="T16" fmla="*/ 146 w 211"/>
                <a:gd name="T17" fmla="*/ 7 h 224"/>
                <a:gd name="T18" fmla="*/ 186 w 211"/>
                <a:gd name="T19" fmla="*/ 29 h 224"/>
                <a:gd name="T20" fmla="*/ 211 w 211"/>
                <a:gd name="T21" fmla="*/ 65 h 224"/>
                <a:gd name="T22" fmla="*/ 203 w 211"/>
                <a:gd name="T23" fmla="*/ 78 h 224"/>
                <a:gd name="T24" fmla="*/ 52 w 211"/>
                <a:gd name="T25" fmla="*/ 165 h 224"/>
                <a:gd name="T26" fmla="*/ 112 w 211"/>
                <a:gd name="T27" fmla="*/ 193 h 224"/>
                <a:gd name="T28" fmla="*/ 172 w 211"/>
                <a:gd name="T29" fmla="*/ 165 h 224"/>
                <a:gd name="T30" fmla="*/ 181 w 211"/>
                <a:gd name="T31" fmla="*/ 153 h 224"/>
                <a:gd name="T32" fmla="*/ 194 w 211"/>
                <a:gd name="T33" fmla="*/ 144 h 224"/>
                <a:gd name="T34" fmla="*/ 206 w 211"/>
                <a:gd name="T35" fmla="*/ 149 h 224"/>
                <a:gd name="T36" fmla="*/ 211 w 211"/>
                <a:gd name="T37" fmla="*/ 160 h 224"/>
                <a:gd name="T38" fmla="*/ 171 w 211"/>
                <a:gd name="T39" fmla="*/ 60 h 224"/>
                <a:gd name="T40" fmla="*/ 111 w 211"/>
                <a:gd name="T41" fmla="*/ 32 h 224"/>
                <a:gd name="T42" fmla="*/ 55 w 211"/>
                <a:gd name="T43" fmla="*/ 56 h 224"/>
                <a:gd name="T44" fmla="*/ 31 w 211"/>
                <a:gd name="T45" fmla="*/ 112 h 224"/>
                <a:gd name="T46" fmla="*/ 36 w 211"/>
                <a:gd name="T47" fmla="*/ 138 h 224"/>
                <a:gd name="T48" fmla="*/ 171 w 211"/>
                <a:gd name="T49" fmla="*/ 6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1" h="224">
                  <a:moveTo>
                    <a:pt x="211" y="160"/>
                  </a:moveTo>
                  <a:cubicBezTo>
                    <a:pt x="211" y="163"/>
                    <a:pt x="210" y="165"/>
                    <a:pt x="209" y="169"/>
                  </a:cubicBezTo>
                  <a:cubicBezTo>
                    <a:pt x="200" y="185"/>
                    <a:pt x="186" y="199"/>
                    <a:pt x="168" y="209"/>
                  </a:cubicBezTo>
                  <a:cubicBezTo>
                    <a:pt x="150" y="219"/>
                    <a:pt x="131" y="224"/>
                    <a:pt x="112" y="224"/>
                  </a:cubicBezTo>
                  <a:cubicBezTo>
                    <a:pt x="81" y="224"/>
                    <a:pt x="54" y="213"/>
                    <a:pt x="32" y="192"/>
                  </a:cubicBezTo>
                  <a:cubicBezTo>
                    <a:pt x="10" y="170"/>
                    <a:pt x="0" y="143"/>
                    <a:pt x="0" y="112"/>
                  </a:cubicBezTo>
                  <a:cubicBezTo>
                    <a:pt x="0" y="81"/>
                    <a:pt x="10" y="55"/>
                    <a:pt x="32" y="33"/>
                  </a:cubicBezTo>
                  <a:cubicBezTo>
                    <a:pt x="54" y="11"/>
                    <a:pt x="81" y="0"/>
                    <a:pt x="112" y="0"/>
                  </a:cubicBezTo>
                  <a:cubicBezTo>
                    <a:pt x="123" y="0"/>
                    <a:pt x="134" y="2"/>
                    <a:pt x="146" y="7"/>
                  </a:cubicBezTo>
                  <a:cubicBezTo>
                    <a:pt x="160" y="11"/>
                    <a:pt x="173" y="19"/>
                    <a:pt x="186" y="29"/>
                  </a:cubicBezTo>
                  <a:cubicBezTo>
                    <a:pt x="202" y="42"/>
                    <a:pt x="211" y="54"/>
                    <a:pt x="211" y="65"/>
                  </a:cubicBezTo>
                  <a:cubicBezTo>
                    <a:pt x="211" y="71"/>
                    <a:pt x="208" y="75"/>
                    <a:pt x="203" y="78"/>
                  </a:cubicBezTo>
                  <a:cubicBezTo>
                    <a:pt x="52" y="165"/>
                    <a:pt x="52" y="165"/>
                    <a:pt x="52" y="165"/>
                  </a:cubicBezTo>
                  <a:cubicBezTo>
                    <a:pt x="68" y="184"/>
                    <a:pt x="87" y="193"/>
                    <a:pt x="112" y="193"/>
                  </a:cubicBezTo>
                  <a:cubicBezTo>
                    <a:pt x="137" y="193"/>
                    <a:pt x="157" y="183"/>
                    <a:pt x="172" y="165"/>
                  </a:cubicBezTo>
                  <a:cubicBezTo>
                    <a:pt x="174" y="162"/>
                    <a:pt x="177" y="158"/>
                    <a:pt x="181" y="153"/>
                  </a:cubicBezTo>
                  <a:cubicBezTo>
                    <a:pt x="185" y="147"/>
                    <a:pt x="190" y="144"/>
                    <a:pt x="194" y="144"/>
                  </a:cubicBezTo>
                  <a:cubicBezTo>
                    <a:pt x="198" y="144"/>
                    <a:pt x="202" y="146"/>
                    <a:pt x="206" y="149"/>
                  </a:cubicBezTo>
                  <a:cubicBezTo>
                    <a:pt x="209" y="152"/>
                    <a:pt x="211" y="156"/>
                    <a:pt x="211" y="160"/>
                  </a:cubicBezTo>
                  <a:moveTo>
                    <a:pt x="171" y="60"/>
                  </a:moveTo>
                  <a:cubicBezTo>
                    <a:pt x="155" y="41"/>
                    <a:pt x="135" y="32"/>
                    <a:pt x="111" y="32"/>
                  </a:cubicBezTo>
                  <a:cubicBezTo>
                    <a:pt x="89" y="32"/>
                    <a:pt x="71" y="40"/>
                    <a:pt x="55" y="56"/>
                  </a:cubicBezTo>
                  <a:cubicBezTo>
                    <a:pt x="39" y="72"/>
                    <a:pt x="31" y="90"/>
                    <a:pt x="31" y="112"/>
                  </a:cubicBezTo>
                  <a:cubicBezTo>
                    <a:pt x="31" y="121"/>
                    <a:pt x="33" y="130"/>
                    <a:pt x="36" y="138"/>
                  </a:cubicBezTo>
                  <a:lnTo>
                    <a:pt x="171" y="60"/>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9" name="Freeform 48"/>
            <p:cNvSpPr>
              <a:spLocks noEditPoints="1"/>
            </p:cNvSpPr>
            <p:nvPr/>
          </p:nvSpPr>
          <p:spPr bwMode="auto">
            <a:xfrm>
              <a:off x="677853" y="9712325"/>
              <a:ext cx="138113" cy="196850"/>
            </a:xfrm>
            <a:custGeom>
              <a:avLst/>
              <a:gdLst>
                <a:gd name="T0" fmla="*/ 472 w 472"/>
                <a:gd name="T1" fmla="*/ 438 h 674"/>
                <a:gd name="T2" fmla="*/ 403 w 472"/>
                <a:gd name="T3" fmla="*/ 605 h 674"/>
                <a:gd name="T4" fmla="*/ 236 w 472"/>
                <a:gd name="T5" fmla="*/ 674 h 674"/>
                <a:gd name="T6" fmla="*/ 69 w 472"/>
                <a:gd name="T7" fmla="*/ 605 h 674"/>
                <a:gd name="T8" fmla="*/ 0 w 472"/>
                <a:gd name="T9" fmla="*/ 438 h 674"/>
                <a:gd name="T10" fmla="*/ 0 w 472"/>
                <a:gd name="T11" fmla="*/ 34 h 674"/>
                <a:gd name="T12" fmla="*/ 34 w 472"/>
                <a:gd name="T13" fmla="*/ 0 h 674"/>
                <a:gd name="T14" fmla="*/ 68 w 472"/>
                <a:gd name="T15" fmla="*/ 34 h 674"/>
                <a:gd name="T16" fmla="*/ 68 w 472"/>
                <a:gd name="T17" fmla="*/ 273 h 674"/>
                <a:gd name="T18" fmla="*/ 236 w 472"/>
                <a:gd name="T19" fmla="*/ 202 h 674"/>
                <a:gd name="T20" fmla="*/ 403 w 472"/>
                <a:gd name="T21" fmla="*/ 271 h 674"/>
                <a:gd name="T22" fmla="*/ 472 w 472"/>
                <a:gd name="T23" fmla="*/ 438 h 674"/>
                <a:gd name="T24" fmla="*/ 405 w 472"/>
                <a:gd name="T25" fmla="*/ 438 h 674"/>
                <a:gd name="T26" fmla="*/ 355 w 472"/>
                <a:gd name="T27" fmla="*/ 319 h 674"/>
                <a:gd name="T28" fmla="*/ 236 w 472"/>
                <a:gd name="T29" fmla="*/ 269 h 674"/>
                <a:gd name="T30" fmla="*/ 117 w 472"/>
                <a:gd name="T31" fmla="*/ 319 h 674"/>
                <a:gd name="T32" fmla="*/ 68 w 472"/>
                <a:gd name="T33" fmla="*/ 438 h 674"/>
                <a:gd name="T34" fmla="*/ 117 w 472"/>
                <a:gd name="T35" fmla="*/ 557 h 674"/>
                <a:gd name="T36" fmla="*/ 236 w 472"/>
                <a:gd name="T37" fmla="*/ 607 h 674"/>
                <a:gd name="T38" fmla="*/ 355 w 472"/>
                <a:gd name="T39" fmla="*/ 557 h 674"/>
                <a:gd name="T40" fmla="*/ 405 w 472"/>
                <a:gd name="T41" fmla="*/ 438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72" h="674">
                  <a:moveTo>
                    <a:pt x="472" y="438"/>
                  </a:moveTo>
                  <a:cubicBezTo>
                    <a:pt x="472" y="503"/>
                    <a:pt x="449" y="559"/>
                    <a:pt x="403" y="605"/>
                  </a:cubicBezTo>
                  <a:cubicBezTo>
                    <a:pt x="357" y="651"/>
                    <a:pt x="301" y="674"/>
                    <a:pt x="236" y="674"/>
                  </a:cubicBezTo>
                  <a:cubicBezTo>
                    <a:pt x="171" y="674"/>
                    <a:pt x="115" y="651"/>
                    <a:pt x="69" y="605"/>
                  </a:cubicBezTo>
                  <a:cubicBezTo>
                    <a:pt x="23" y="559"/>
                    <a:pt x="0" y="503"/>
                    <a:pt x="0" y="438"/>
                  </a:cubicBezTo>
                  <a:cubicBezTo>
                    <a:pt x="0" y="34"/>
                    <a:pt x="0" y="34"/>
                    <a:pt x="0" y="34"/>
                  </a:cubicBezTo>
                  <a:cubicBezTo>
                    <a:pt x="0" y="11"/>
                    <a:pt x="12" y="0"/>
                    <a:pt x="34" y="0"/>
                  </a:cubicBezTo>
                  <a:cubicBezTo>
                    <a:pt x="56" y="0"/>
                    <a:pt x="68" y="11"/>
                    <a:pt x="68" y="34"/>
                  </a:cubicBezTo>
                  <a:cubicBezTo>
                    <a:pt x="68" y="273"/>
                    <a:pt x="68" y="273"/>
                    <a:pt x="68" y="273"/>
                  </a:cubicBezTo>
                  <a:cubicBezTo>
                    <a:pt x="114" y="226"/>
                    <a:pt x="170" y="202"/>
                    <a:pt x="236" y="202"/>
                  </a:cubicBezTo>
                  <a:cubicBezTo>
                    <a:pt x="301" y="202"/>
                    <a:pt x="357" y="225"/>
                    <a:pt x="403" y="271"/>
                  </a:cubicBezTo>
                  <a:cubicBezTo>
                    <a:pt x="449" y="317"/>
                    <a:pt x="472" y="373"/>
                    <a:pt x="472" y="438"/>
                  </a:cubicBezTo>
                  <a:moveTo>
                    <a:pt x="405" y="438"/>
                  </a:moveTo>
                  <a:cubicBezTo>
                    <a:pt x="405" y="392"/>
                    <a:pt x="388" y="352"/>
                    <a:pt x="355" y="319"/>
                  </a:cubicBezTo>
                  <a:cubicBezTo>
                    <a:pt x="322" y="286"/>
                    <a:pt x="282" y="269"/>
                    <a:pt x="236" y="269"/>
                  </a:cubicBezTo>
                  <a:cubicBezTo>
                    <a:pt x="190" y="269"/>
                    <a:pt x="150" y="286"/>
                    <a:pt x="117" y="319"/>
                  </a:cubicBezTo>
                  <a:cubicBezTo>
                    <a:pt x="84" y="352"/>
                    <a:pt x="68" y="392"/>
                    <a:pt x="68" y="438"/>
                  </a:cubicBezTo>
                  <a:cubicBezTo>
                    <a:pt x="68" y="484"/>
                    <a:pt x="84" y="524"/>
                    <a:pt x="117" y="557"/>
                  </a:cubicBezTo>
                  <a:cubicBezTo>
                    <a:pt x="150" y="590"/>
                    <a:pt x="190" y="607"/>
                    <a:pt x="236" y="607"/>
                  </a:cubicBezTo>
                  <a:cubicBezTo>
                    <a:pt x="282" y="607"/>
                    <a:pt x="322" y="590"/>
                    <a:pt x="355" y="557"/>
                  </a:cubicBezTo>
                  <a:cubicBezTo>
                    <a:pt x="388" y="524"/>
                    <a:pt x="405" y="484"/>
                    <a:pt x="405" y="438"/>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0" name="Freeform 49"/>
            <p:cNvSpPr>
              <a:spLocks/>
            </p:cNvSpPr>
            <p:nvPr/>
          </p:nvSpPr>
          <p:spPr bwMode="auto">
            <a:xfrm>
              <a:off x="839778" y="9771063"/>
              <a:ext cx="90488" cy="138113"/>
            </a:xfrm>
            <a:custGeom>
              <a:avLst/>
              <a:gdLst>
                <a:gd name="T0" fmla="*/ 313 w 313"/>
                <a:gd name="T1" fmla="*/ 320 h 472"/>
                <a:gd name="T2" fmla="*/ 266 w 313"/>
                <a:gd name="T3" fmla="*/ 427 h 472"/>
                <a:gd name="T4" fmla="*/ 153 w 313"/>
                <a:gd name="T5" fmla="*/ 472 h 472"/>
                <a:gd name="T6" fmla="*/ 61 w 313"/>
                <a:gd name="T7" fmla="*/ 445 h 472"/>
                <a:gd name="T8" fmla="*/ 3 w 313"/>
                <a:gd name="T9" fmla="*/ 375 h 472"/>
                <a:gd name="T10" fmla="*/ 0 w 313"/>
                <a:gd name="T11" fmla="*/ 361 h 472"/>
                <a:gd name="T12" fmla="*/ 11 w 313"/>
                <a:gd name="T13" fmla="*/ 338 h 472"/>
                <a:gd name="T14" fmla="*/ 37 w 313"/>
                <a:gd name="T15" fmla="*/ 328 h 472"/>
                <a:gd name="T16" fmla="*/ 68 w 313"/>
                <a:gd name="T17" fmla="*/ 348 h 472"/>
                <a:gd name="T18" fmla="*/ 96 w 313"/>
                <a:gd name="T19" fmla="*/ 385 h 472"/>
                <a:gd name="T20" fmla="*/ 153 w 313"/>
                <a:gd name="T21" fmla="*/ 405 h 472"/>
                <a:gd name="T22" fmla="*/ 216 w 313"/>
                <a:gd name="T23" fmla="*/ 380 h 472"/>
                <a:gd name="T24" fmla="*/ 242 w 313"/>
                <a:gd name="T25" fmla="*/ 320 h 472"/>
                <a:gd name="T26" fmla="*/ 151 w 313"/>
                <a:gd name="T27" fmla="*/ 236 h 472"/>
                <a:gd name="T28" fmla="*/ 62 w 313"/>
                <a:gd name="T29" fmla="*/ 202 h 472"/>
                <a:gd name="T30" fmla="*/ 25 w 313"/>
                <a:gd name="T31" fmla="*/ 118 h 472"/>
                <a:gd name="T32" fmla="*/ 62 w 313"/>
                <a:gd name="T33" fmla="*/ 35 h 472"/>
                <a:gd name="T34" fmla="*/ 150 w 313"/>
                <a:gd name="T35" fmla="*/ 0 h 472"/>
                <a:gd name="T36" fmla="*/ 258 w 313"/>
                <a:gd name="T37" fmla="*/ 59 h 472"/>
                <a:gd name="T38" fmla="*/ 263 w 313"/>
                <a:gd name="T39" fmla="*/ 76 h 472"/>
                <a:gd name="T40" fmla="*/ 252 w 313"/>
                <a:gd name="T41" fmla="*/ 100 h 472"/>
                <a:gd name="T42" fmla="*/ 226 w 313"/>
                <a:gd name="T43" fmla="*/ 110 h 472"/>
                <a:gd name="T44" fmla="*/ 193 w 313"/>
                <a:gd name="T45" fmla="*/ 89 h 472"/>
                <a:gd name="T46" fmla="*/ 150 w 313"/>
                <a:gd name="T47" fmla="*/ 67 h 472"/>
                <a:gd name="T48" fmla="*/ 112 w 313"/>
                <a:gd name="T49" fmla="*/ 82 h 472"/>
                <a:gd name="T50" fmla="*/ 97 w 313"/>
                <a:gd name="T51" fmla="*/ 118 h 472"/>
                <a:gd name="T52" fmla="*/ 153 w 313"/>
                <a:gd name="T53" fmla="*/ 169 h 472"/>
                <a:gd name="T54" fmla="*/ 267 w 313"/>
                <a:gd name="T55" fmla="*/ 213 h 472"/>
                <a:gd name="T56" fmla="*/ 313 w 313"/>
                <a:gd name="T57" fmla="*/ 320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13" h="472">
                  <a:moveTo>
                    <a:pt x="313" y="320"/>
                  </a:moveTo>
                  <a:cubicBezTo>
                    <a:pt x="313" y="362"/>
                    <a:pt x="297" y="398"/>
                    <a:pt x="266" y="427"/>
                  </a:cubicBezTo>
                  <a:cubicBezTo>
                    <a:pt x="234" y="457"/>
                    <a:pt x="197" y="472"/>
                    <a:pt x="153" y="472"/>
                  </a:cubicBezTo>
                  <a:cubicBezTo>
                    <a:pt x="120" y="472"/>
                    <a:pt x="89" y="463"/>
                    <a:pt x="61" y="445"/>
                  </a:cubicBezTo>
                  <a:cubicBezTo>
                    <a:pt x="33" y="427"/>
                    <a:pt x="14" y="403"/>
                    <a:pt x="3" y="375"/>
                  </a:cubicBezTo>
                  <a:cubicBezTo>
                    <a:pt x="1" y="370"/>
                    <a:pt x="0" y="365"/>
                    <a:pt x="0" y="361"/>
                  </a:cubicBezTo>
                  <a:cubicBezTo>
                    <a:pt x="0" y="352"/>
                    <a:pt x="4" y="344"/>
                    <a:pt x="11" y="338"/>
                  </a:cubicBezTo>
                  <a:cubicBezTo>
                    <a:pt x="19" y="331"/>
                    <a:pt x="27" y="328"/>
                    <a:pt x="37" y="328"/>
                  </a:cubicBezTo>
                  <a:cubicBezTo>
                    <a:pt x="48" y="328"/>
                    <a:pt x="59" y="335"/>
                    <a:pt x="68" y="348"/>
                  </a:cubicBezTo>
                  <a:cubicBezTo>
                    <a:pt x="83" y="369"/>
                    <a:pt x="92" y="381"/>
                    <a:pt x="96" y="385"/>
                  </a:cubicBezTo>
                  <a:cubicBezTo>
                    <a:pt x="110" y="398"/>
                    <a:pt x="129" y="405"/>
                    <a:pt x="153" y="405"/>
                  </a:cubicBezTo>
                  <a:cubicBezTo>
                    <a:pt x="178" y="405"/>
                    <a:pt x="199" y="396"/>
                    <a:pt x="216" y="380"/>
                  </a:cubicBezTo>
                  <a:cubicBezTo>
                    <a:pt x="233" y="363"/>
                    <a:pt x="242" y="344"/>
                    <a:pt x="242" y="320"/>
                  </a:cubicBezTo>
                  <a:cubicBezTo>
                    <a:pt x="242" y="269"/>
                    <a:pt x="212" y="241"/>
                    <a:pt x="151" y="236"/>
                  </a:cubicBezTo>
                  <a:cubicBezTo>
                    <a:pt x="114" y="233"/>
                    <a:pt x="84" y="222"/>
                    <a:pt x="62" y="202"/>
                  </a:cubicBezTo>
                  <a:cubicBezTo>
                    <a:pt x="38" y="180"/>
                    <a:pt x="25" y="152"/>
                    <a:pt x="25" y="118"/>
                  </a:cubicBezTo>
                  <a:cubicBezTo>
                    <a:pt x="25" y="86"/>
                    <a:pt x="38" y="58"/>
                    <a:pt x="62" y="35"/>
                  </a:cubicBezTo>
                  <a:cubicBezTo>
                    <a:pt x="87" y="12"/>
                    <a:pt x="116" y="0"/>
                    <a:pt x="150" y="0"/>
                  </a:cubicBezTo>
                  <a:cubicBezTo>
                    <a:pt x="200" y="0"/>
                    <a:pt x="236" y="20"/>
                    <a:pt x="258" y="59"/>
                  </a:cubicBezTo>
                  <a:cubicBezTo>
                    <a:pt x="261" y="65"/>
                    <a:pt x="263" y="71"/>
                    <a:pt x="263" y="76"/>
                  </a:cubicBezTo>
                  <a:cubicBezTo>
                    <a:pt x="263" y="86"/>
                    <a:pt x="259" y="94"/>
                    <a:pt x="252" y="100"/>
                  </a:cubicBezTo>
                  <a:cubicBezTo>
                    <a:pt x="244" y="107"/>
                    <a:pt x="236" y="110"/>
                    <a:pt x="226" y="110"/>
                  </a:cubicBezTo>
                  <a:cubicBezTo>
                    <a:pt x="216" y="110"/>
                    <a:pt x="205" y="103"/>
                    <a:pt x="193" y="89"/>
                  </a:cubicBezTo>
                  <a:cubicBezTo>
                    <a:pt x="181" y="74"/>
                    <a:pt x="166" y="67"/>
                    <a:pt x="150" y="67"/>
                  </a:cubicBezTo>
                  <a:cubicBezTo>
                    <a:pt x="135" y="67"/>
                    <a:pt x="123" y="72"/>
                    <a:pt x="112" y="82"/>
                  </a:cubicBezTo>
                  <a:cubicBezTo>
                    <a:pt x="102" y="92"/>
                    <a:pt x="97" y="104"/>
                    <a:pt x="97" y="118"/>
                  </a:cubicBezTo>
                  <a:cubicBezTo>
                    <a:pt x="97" y="148"/>
                    <a:pt x="115" y="165"/>
                    <a:pt x="153" y="169"/>
                  </a:cubicBezTo>
                  <a:cubicBezTo>
                    <a:pt x="200" y="173"/>
                    <a:pt x="238" y="188"/>
                    <a:pt x="267" y="213"/>
                  </a:cubicBezTo>
                  <a:cubicBezTo>
                    <a:pt x="298" y="240"/>
                    <a:pt x="313" y="276"/>
                    <a:pt x="313" y="320"/>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1" name="Freeform 50"/>
            <p:cNvSpPr>
              <a:spLocks noEditPoints="1"/>
            </p:cNvSpPr>
            <p:nvPr/>
          </p:nvSpPr>
          <p:spPr bwMode="auto">
            <a:xfrm>
              <a:off x="957253" y="9771063"/>
              <a:ext cx="128588" cy="138113"/>
            </a:xfrm>
            <a:custGeom>
              <a:avLst/>
              <a:gdLst>
                <a:gd name="T0" fmla="*/ 444 w 444"/>
                <a:gd name="T1" fmla="*/ 337 h 472"/>
                <a:gd name="T2" fmla="*/ 440 w 444"/>
                <a:gd name="T3" fmla="*/ 354 h 472"/>
                <a:gd name="T4" fmla="*/ 354 w 444"/>
                <a:gd name="T5" fmla="*/ 440 h 472"/>
                <a:gd name="T6" fmla="*/ 235 w 444"/>
                <a:gd name="T7" fmla="*/ 472 h 472"/>
                <a:gd name="T8" fmla="*/ 69 w 444"/>
                <a:gd name="T9" fmla="*/ 403 h 472"/>
                <a:gd name="T10" fmla="*/ 0 w 444"/>
                <a:gd name="T11" fmla="*/ 236 h 472"/>
                <a:gd name="T12" fmla="*/ 69 w 444"/>
                <a:gd name="T13" fmla="*/ 69 h 472"/>
                <a:gd name="T14" fmla="*/ 235 w 444"/>
                <a:gd name="T15" fmla="*/ 0 h 472"/>
                <a:gd name="T16" fmla="*/ 308 w 444"/>
                <a:gd name="T17" fmla="*/ 13 h 472"/>
                <a:gd name="T18" fmla="*/ 393 w 444"/>
                <a:gd name="T19" fmla="*/ 60 h 472"/>
                <a:gd name="T20" fmla="*/ 444 w 444"/>
                <a:gd name="T21" fmla="*/ 137 h 472"/>
                <a:gd name="T22" fmla="*/ 427 w 444"/>
                <a:gd name="T23" fmla="*/ 164 h 472"/>
                <a:gd name="T24" fmla="*/ 109 w 444"/>
                <a:gd name="T25" fmla="*/ 348 h 472"/>
                <a:gd name="T26" fmla="*/ 235 w 444"/>
                <a:gd name="T27" fmla="*/ 405 h 472"/>
                <a:gd name="T28" fmla="*/ 362 w 444"/>
                <a:gd name="T29" fmla="*/ 347 h 472"/>
                <a:gd name="T30" fmla="*/ 382 w 444"/>
                <a:gd name="T31" fmla="*/ 321 h 472"/>
                <a:gd name="T32" fmla="*/ 409 w 444"/>
                <a:gd name="T33" fmla="*/ 303 h 472"/>
                <a:gd name="T34" fmla="*/ 434 w 444"/>
                <a:gd name="T35" fmla="*/ 313 h 472"/>
                <a:gd name="T36" fmla="*/ 444 w 444"/>
                <a:gd name="T37" fmla="*/ 337 h 472"/>
                <a:gd name="T38" fmla="*/ 361 w 444"/>
                <a:gd name="T39" fmla="*/ 125 h 472"/>
                <a:gd name="T40" fmla="*/ 235 w 444"/>
                <a:gd name="T41" fmla="*/ 67 h 472"/>
                <a:gd name="T42" fmla="*/ 116 w 444"/>
                <a:gd name="T43" fmla="*/ 117 h 472"/>
                <a:gd name="T44" fmla="*/ 67 w 444"/>
                <a:gd name="T45" fmla="*/ 236 h 472"/>
                <a:gd name="T46" fmla="*/ 75 w 444"/>
                <a:gd name="T47" fmla="*/ 290 h 472"/>
                <a:gd name="T48" fmla="*/ 361 w 444"/>
                <a:gd name="T49" fmla="*/ 125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4" h="472">
                  <a:moveTo>
                    <a:pt x="444" y="337"/>
                  </a:moveTo>
                  <a:cubicBezTo>
                    <a:pt x="444" y="342"/>
                    <a:pt x="443" y="348"/>
                    <a:pt x="440" y="354"/>
                  </a:cubicBezTo>
                  <a:cubicBezTo>
                    <a:pt x="421" y="390"/>
                    <a:pt x="392" y="418"/>
                    <a:pt x="354" y="440"/>
                  </a:cubicBezTo>
                  <a:cubicBezTo>
                    <a:pt x="316" y="461"/>
                    <a:pt x="277" y="472"/>
                    <a:pt x="235" y="472"/>
                  </a:cubicBezTo>
                  <a:cubicBezTo>
                    <a:pt x="171" y="472"/>
                    <a:pt x="115" y="449"/>
                    <a:pt x="69" y="403"/>
                  </a:cubicBezTo>
                  <a:cubicBezTo>
                    <a:pt x="23" y="357"/>
                    <a:pt x="0" y="301"/>
                    <a:pt x="0" y="236"/>
                  </a:cubicBezTo>
                  <a:cubicBezTo>
                    <a:pt x="0" y="171"/>
                    <a:pt x="23" y="115"/>
                    <a:pt x="69" y="69"/>
                  </a:cubicBezTo>
                  <a:cubicBezTo>
                    <a:pt x="115" y="23"/>
                    <a:pt x="171" y="0"/>
                    <a:pt x="235" y="0"/>
                  </a:cubicBezTo>
                  <a:cubicBezTo>
                    <a:pt x="259" y="0"/>
                    <a:pt x="283" y="4"/>
                    <a:pt x="308" y="13"/>
                  </a:cubicBezTo>
                  <a:cubicBezTo>
                    <a:pt x="337" y="23"/>
                    <a:pt x="365" y="39"/>
                    <a:pt x="393" y="60"/>
                  </a:cubicBezTo>
                  <a:cubicBezTo>
                    <a:pt x="427" y="87"/>
                    <a:pt x="444" y="113"/>
                    <a:pt x="444" y="137"/>
                  </a:cubicBezTo>
                  <a:cubicBezTo>
                    <a:pt x="444" y="149"/>
                    <a:pt x="438" y="158"/>
                    <a:pt x="427" y="164"/>
                  </a:cubicBezTo>
                  <a:cubicBezTo>
                    <a:pt x="109" y="348"/>
                    <a:pt x="109" y="348"/>
                    <a:pt x="109" y="348"/>
                  </a:cubicBezTo>
                  <a:cubicBezTo>
                    <a:pt x="143" y="386"/>
                    <a:pt x="185" y="405"/>
                    <a:pt x="235" y="405"/>
                  </a:cubicBezTo>
                  <a:cubicBezTo>
                    <a:pt x="289" y="405"/>
                    <a:pt x="331" y="385"/>
                    <a:pt x="362" y="347"/>
                  </a:cubicBezTo>
                  <a:cubicBezTo>
                    <a:pt x="366" y="341"/>
                    <a:pt x="373" y="332"/>
                    <a:pt x="382" y="321"/>
                  </a:cubicBezTo>
                  <a:cubicBezTo>
                    <a:pt x="390" y="309"/>
                    <a:pt x="400" y="303"/>
                    <a:pt x="409" y="303"/>
                  </a:cubicBezTo>
                  <a:cubicBezTo>
                    <a:pt x="419" y="303"/>
                    <a:pt x="427" y="306"/>
                    <a:pt x="434" y="313"/>
                  </a:cubicBezTo>
                  <a:cubicBezTo>
                    <a:pt x="441" y="319"/>
                    <a:pt x="444" y="327"/>
                    <a:pt x="444" y="337"/>
                  </a:cubicBezTo>
                  <a:moveTo>
                    <a:pt x="361" y="125"/>
                  </a:moveTo>
                  <a:cubicBezTo>
                    <a:pt x="328" y="86"/>
                    <a:pt x="286" y="67"/>
                    <a:pt x="235" y="67"/>
                  </a:cubicBezTo>
                  <a:cubicBezTo>
                    <a:pt x="189" y="67"/>
                    <a:pt x="149" y="84"/>
                    <a:pt x="116" y="117"/>
                  </a:cubicBezTo>
                  <a:cubicBezTo>
                    <a:pt x="83" y="150"/>
                    <a:pt x="67" y="190"/>
                    <a:pt x="67" y="236"/>
                  </a:cubicBezTo>
                  <a:cubicBezTo>
                    <a:pt x="67" y="254"/>
                    <a:pt x="70" y="272"/>
                    <a:pt x="75" y="290"/>
                  </a:cubicBezTo>
                  <a:lnTo>
                    <a:pt x="361" y="125"/>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2" name="Freeform 51"/>
            <p:cNvSpPr>
              <a:spLocks/>
            </p:cNvSpPr>
            <p:nvPr/>
          </p:nvSpPr>
          <p:spPr bwMode="auto">
            <a:xfrm>
              <a:off x="1119178" y="9771063"/>
              <a:ext cx="76200" cy="138113"/>
            </a:xfrm>
            <a:custGeom>
              <a:avLst/>
              <a:gdLst>
                <a:gd name="T0" fmla="*/ 257 w 257"/>
                <a:gd name="T1" fmla="*/ 86 h 472"/>
                <a:gd name="T2" fmla="*/ 246 w 257"/>
                <a:gd name="T3" fmla="*/ 109 h 472"/>
                <a:gd name="T4" fmla="*/ 222 w 257"/>
                <a:gd name="T5" fmla="*/ 119 h 472"/>
                <a:gd name="T6" fmla="*/ 186 w 257"/>
                <a:gd name="T7" fmla="*/ 93 h 472"/>
                <a:gd name="T8" fmla="*/ 135 w 257"/>
                <a:gd name="T9" fmla="*/ 67 h 472"/>
                <a:gd name="T10" fmla="*/ 87 w 257"/>
                <a:gd name="T11" fmla="*/ 87 h 472"/>
                <a:gd name="T12" fmla="*/ 67 w 257"/>
                <a:gd name="T13" fmla="*/ 135 h 472"/>
                <a:gd name="T14" fmla="*/ 67 w 257"/>
                <a:gd name="T15" fmla="*/ 438 h 472"/>
                <a:gd name="T16" fmla="*/ 34 w 257"/>
                <a:gd name="T17" fmla="*/ 472 h 472"/>
                <a:gd name="T18" fmla="*/ 0 w 257"/>
                <a:gd name="T19" fmla="*/ 438 h 472"/>
                <a:gd name="T20" fmla="*/ 0 w 257"/>
                <a:gd name="T21" fmla="*/ 33 h 472"/>
                <a:gd name="T22" fmla="*/ 34 w 257"/>
                <a:gd name="T23" fmla="*/ 0 h 472"/>
                <a:gd name="T24" fmla="*/ 65 w 257"/>
                <a:gd name="T25" fmla="*/ 20 h 472"/>
                <a:gd name="T26" fmla="*/ 135 w 257"/>
                <a:gd name="T27" fmla="*/ 0 h 472"/>
                <a:gd name="T28" fmla="*/ 203 w 257"/>
                <a:gd name="T29" fmla="*/ 19 h 472"/>
                <a:gd name="T30" fmla="*/ 252 w 257"/>
                <a:gd name="T31" fmla="*/ 68 h 472"/>
                <a:gd name="T32" fmla="*/ 257 w 257"/>
                <a:gd name="T33" fmla="*/ 86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7" h="472">
                  <a:moveTo>
                    <a:pt x="257" y="86"/>
                  </a:moveTo>
                  <a:cubicBezTo>
                    <a:pt x="257" y="95"/>
                    <a:pt x="253" y="102"/>
                    <a:pt x="246" y="109"/>
                  </a:cubicBezTo>
                  <a:cubicBezTo>
                    <a:pt x="239" y="115"/>
                    <a:pt x="231" y="119"/>
                    <a:pt x="222" y="119"/>
                  </a:cubicBezTo>
                  <a:cubicBezTo>
                    <a:pt x="213" y="119"/>
                    <a:pt x="201" y="110"/>
                    <a:pt x="186" y="93"/>
                  </a:cubicBezTo>
                  <a:cubicBezTo>
                    <a:pt x="172" y="76"/>
                    <a:pt x="155" y="67"/>
                    <a:pt x="135" y="67"/>
                  </a:cubicBezTo>
                  <a:cubicBezTo>
                    <a:pt x="116" y="67"/>
                    <a:pt x="100" y="74"/>
                    <a:pt x="87" y="87"/>
                  </a:cubicBezTo>
                  <a:cubicBezTo>
                    <a:pt x="74" y="101"/>
                    <a:pt x="67" y="116"/>
                    <a:pt x="67" y="135"/>
                  </a:cubicBezTo>
                  <a:cubicBezTo>
                    <a:pt x="67" y="438"/>
                    <a:pt x="67" y="438"/>
                    <a:pt x="67" y="438"/>
                  </a:cubicBezTo>
                  <a:cubicBezTo>
                    <a:pt x="67" y="461"/>
                    <a:pt x="56" y="472"/>
                    <a:pt x="34" y="472"/>
                  </a:cubicBezTo>
                  <a:cubicBezTo>
                    <a:pt x="11" y="472"/>
                    <a:pt x="0" y="461"/>
                    <a:pt x="0" y="438"/>
                  </a:cubicBezTo>
                  <a:cubicBezTo>
                    <a:pt x="0" y="33"/>
                    <a:pt x="0" y="33"/>
                    <a:pt x="0" y="33"/>
                  </a:cubicBezTo>
                  <a:cubicBezTo>
                    <a:pt x="0" y="11"/>
                    <a:pt x="12" y="0"/>
                    <a:pt x="34" y="0"/>
                  </a:cubicBezTo>
                  <a:cubicBezTo>
                    <a:pt x="49" y="0"/>
                    <a:pt x="60" y="7"/>
                    <a:pt x="65" y="20"/>
                  </a:cubicBezTo>
                  <a:cubicBezTo>
                    <a:pt x="86" y="7"/>
                    <a:pt x="110" y="0"/>
                    <a:pt x="135" y="0"/>
                  </a:cubicBezTo>
                  <a:cubicBezTo>
                    <a:pt x="158" y="0"/>
                    <a:pt x="181" y="6"/>
                    <a:pt x="203" y="19"/>
                  </a:cubicBezTo>
                  <a:cubicBezTo>
                    <a:pt x="225" y="31"/>
                    <a:pt x="241" y="47"/>
                    <a:pt x="252" y="68"/>
                  </a:cubicBezTo>
                  <a:cubicBezTo>
                    <a:pt x="255" y="74"/>
                    <a:pt x="257" y="80"/>
                    <a:pt x="257" y="86"/>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3" name="Freeform 52"/>
            <p:cNvSpPr>
              <a:spLocks/>
            </p:cNvSpPr>
            <p:nvPr/>
          </p:nvSpPr>
          <p:spPr bwMode="auto">
            <a:xfrm>
              <a:off x="1208078" y="9771063"/>
              <a:ext cx="138113" cy="138113"/>
            </a:xfrm>
            <a:custGeom>
              <a:avLst/>
              <a:gdLst>
                <a:gd name="T0" fmla="*/ 472 w 472"/>
                <a:gd name="T1" fmla="*/ 33 h 472"/>
                <a:gd name="T2" fmla="*/ 468 w 472"/>
                <a:gd name="T3" fmla="*/ 49 h 472"/>
                <a:gd name="T4" fmla="*/ 269 w 472"/>
                <a:gd name="T5" fmla="*/ 447 h 472"/>
                <a:gd name="T6" fmla="*/ 236 w 472"/>
                <a:gd name="T7" fmla="*/ 472 h 472"/>
                <a:gd name="T8" fmla="*/ 203 w 472"/>
                <a:gd name="T9" fmla="*/ 447 h 472"/>
                <a:gd name="T10" fmla="*/ 4 w 472"/>
                <a:gd name="T11" fmla="*/ 49 h 472"/>
                <a:gd name="T12" fmla="*/ 0 w 472"/>
                <a:gd name="T13" fmla="*/ 33 h 472"/>
                <a:gd name="T14" fmla="*/ 10 w 472"/>
                <a:gd name="T15" fmla="*/ 10 h 472"/>
                <a:gd name="T16" fmla="*/ 35 w 472"/>
                <a:gd name="T17" fmla="*/ 0 h 472"/>
                <a:gd name="T18" fmla="*/ 64 w 472"/>
                <a:gd name="T19" fmla="*/ 19 h 472"/>
                <a:gd name="T20" fmla="*/ 236 w 472"/>
                <a:gd name="T21" fmla="*/ 362 h 472"/>
                <a:gd name="T22" fmla="*/ 408 w 472"/>
                <a:gd name="T23" fmla="*/ 19 h 472"/>
                <a:gd name="T24" fmla="*/ 437 w 472"/>
                <a:gd name="T25" fmla="*/ 0 h 472"/>
                <a:gd name="T26" fmla="*/ 461 w 472"/>
                <a:gd name="T27" fmla="*/ 10 h 472"/>
                <a:gd name="T28" fmla="*/ 472 w 472"/>
                <a:gd name="T29" fmla="*/ 33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72" h="472">
                  <a:moveTo>
                    <a:pt x="472" y="33"/>
                  </a:moveTo>
                  <a:cubicBezTo>
                    <a:pt x="472" y="39"/>
                    <a:pt x="471" y="44"/>
                    <a:pt x="468" y="49"/>
                  </a:cubicBezTo>
                  <a:cubicBezTo>
                    <a:pt x="269" y="447"/>
                    <a:pt x="269" y="447"/>
                    <a:pt x="269" y="447"/>
                  </a:cubicBezTo>
                  <a:cubicBezTo>
                    <a:pt x="261" y="464"/>
                    <a:pt x="250" y="472"/>
                    <a:pt x="236" y="472"/>
                  </a:cubicBezTo>
                  <a:cubicBezTo>
                    <a:pt x="222" y="472"/>
                    <a:pt x="211" y="464"/>
                    <a:pt x="203" y="447"/>
                  </a:cubicBezTo>
                  <a:cubicBezTo>
                    <a:pt x="4" y="49"/>
                    <a:pt x="4" y="49"/>
                    <a:pt x="4" y="49"/>
                  </a:cubicBezTo>
                  <a:cubicBezTo>
                    <a:pt x="1" y="44"/>
                    <a:pt x="0" y="39"/>
                    <a:pt x="0" y="33"/>
                  </a:cubicBezTo>
                  <a:cubicBezTo>
                    <a:pt x="0" y="24"/>
                    <a:pt x="3" y="16"/>
                    <a:pt x="10" y="10"/>
                  </a:cubicBezTo>
                  <a:cubicBezTo>
                    <a:pt x="18" y="3"/>
                    <a:pt x="26" y="0"/>
                    <a:pt x="35" y="0"/>
                  </a:cubicBezTo>
                  <a:cubicBezTo>
                    <a:pt x="48" y="0"/>
                    <a:pt x="58" y="6"/>
                    <a:pt x="64" y="19"/>
                  </a:cubicBezTo>
                  <a:cubicBezTo>
                    <a:pt x="236" y="362"/>
                    <a:pt x="236" y="362"/>
                    <a:pt x="236" y="362"/>
                  </a:cubicBezTo>
                  <a:cubicBezTo>
                    <a:pt x="408" y="19"/>
                    <a:pt x="408" y="19"/>
                    <a:pt x="408" y="19"/>
                  </a:cubicBezTo>
                  <a:cubicBezTo>
                    <a:pt x="414" y="6"/>
                    <a:pt x="424" y="0"/>
                    <a:pt x="437" y="0"/>
                  </a:cubicBezTo>
                  <a:cubicBezTo>
                    <a:pt x="446" y="0"/>
                    <a:pt x="454" y="3"/>
                    <a:pt x="461" y="10"/>
                  </a:cubicBezTo>
                  <a:cubicBezTo>
                    <a:pt x="469" y="16"/>
                    <a:pt x="472" y="24"/>
                    <a:pt x="472" y="33"/>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4" name="Freeform 53"/>
            <p:cNvSpPr>
              <a:spLocks noEditPoints="1"/>
            </p:cNvSpPr>
            <p:nvPr/>
          </p:nvSpPr>
          <p:spPr bwMode="auto">
            <a:xfrm>
              <a:off x="1358891" y="9771063"/>
              <a:ext cx="103188" cy="138113"/>
            </a:xfrm>
            <a:custGeom>
              <a:avLst/>
              <a:gdLst>
                <a:gd name="T0" fmla="*/ 354 w 354"/>
                <a:gd name="T1" fmla="*/ 438 h 472"/>
                <a:gd name="T2" fmla="*/ 319 w 354"/>
                <a:gd name="T3" fmla="*/ 472 h 472"/>
                <a:gd name="T4" fmla="*/ 284 w 354"/>
                <a:gd name="T5" fmla="*/ 438 h 472"/>
                <a:gd name="T6" fmla="*/ 178 w 354"/>
                <a:gd name="T7" fmla="*/ 472 h 472"/>
                <a:gd name="T8" fmla="*/ 52 w 354"/>
                <a:gd name="T9" fmla="*/ 423 h 472"/>
                <a:gd name="T10" fmla="*/ 0 w 354"/>
                <a:gd name="T11" fmla="*/ 304 h 472"/>
                <a:gd name="T12" fmla="*/ 52 w 354"/>
                <a:gd name="T13" fmla="*/ 185 h 472"/>
                <a:gd name="T14" fmla="*/ 178 w 354"/>
                <a:gd name="T15" fmla="*/ 135 h 472"/>
                <a:gd name="T16" fmla="*/ 284 w 354"/>
                <a:gd name="T17" fmla="*/ 169 h 472"/>
                <a:gd name="T18" fmla="*/ 253 w 354"/>
                <a:gd name="T19" fmla="*/ 97 h 472"/>
                <a:gd name="T20" fmla="*/ 178 w 354"/>
                <a:gd name="T21" fmla="*/ 67 h 472"/>
                <a:gd name="T22" fmla="*/ 116 w 354"/>
                <a:gd name="T23" fmla="*/ 88 h 472"/>
                <a:gd name="T24" fmla="*/ 78 w 354"/>
                <a:gd name="T25" fmla="*/ 108 h 472"/>
                <a:gd name="T26" fmla="*/ 52 w 354"/>
                <a:gd name="T27" fmla="*/ 98 h 472"/>
                <a:gd name="T28" fmla="*/ 41 w 354"/>
                <a:gd name="T29" fmla="*/ 73 h 472"/>
                <a:gd name="T30" fmla="*/ 52 w 354"/>
                <a:gd name="T31" fmla="*/ 49 h 472"/>
                <a:gd name="T32" fmla="*/ 178 w 354"/>
                <a:gd name="T33" fmla="*/ 0 h 472"/>
                <a:gd name="T34" fmla="*/ 303 w 354"/>
                <a:gd name="T35" fmla="*/ 49 h 472"/>
                <a:gd name="T36" fmla="*/ 354 w 354"/>
                <a:gd name="T37" fmla="*/ 168 h 472"/>
                <a:gd name="T38" fmla="*/ 354 w 354"/>
                <a:gd name="T39" fmla="*/ 438 h 472"/>
                <a:gd name="T40" fmla="*/ 284 w 354"/>
                <a:gd name="T41" fmla="*/ 303 h 472"/>
                <a:gd name="T42" fmla="*/ 253 w 354"/>
                <a:gd name="T43" fmla="*/ 232 h 472"/>
                <a:gd name="T44" fmla="*/ 177 w 354"/>
                <a:gd name="T45" fmla="*/ 202 h 472"/>
                <a:gd name="T46" fmla="*/ 102 w 354"/>
                <a:gd name="T47" fmla="*/ 232 h 472"/>
                <a:gd name="T48" fmla="*/ 71 w 354"/>
                <a:gd name="T49" fmla="*/ 303 h 472"/>
                <a:gd name="T50" fmla="*/ 102 w 354"/>
                <a:gd name="T51" fmla="*/ 375 h 472"/>
                <a:gd name="T52" fmla="*/ 177 w 354"/>
                <a:gd name="T53" fmla="*/ 405 h 472"/>
                <a:gd name="T54" fmla="*/ 253 w 354"/>
                <a:gd name="T55" fmla="*/ 375 h 472"/>
                <a:gd name="T56" fmla="*/ 284 w 354"/>
                <a:gd name="T57" fmla="*/ 303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54" h="472">
                  <a:moveTo>
                    <a:pt x="354" y="438"/>
                  </a:moveTo>
                  <a:cubicBezTo>
                    <a:pt x="354" y="461"/>
                    <a:pt x="343" y="472"/>
                    <a:pt x="319" y="472"/>
                  </a:cubicBezTo>
                  <a:cubicBezTo>
                    <a:pt x="295" y="472"/>
                    <a:pt x="283" y="461"/>
                    <a:pt x="284" y="438"/>
                  </a:cubicBezTo>
                  <a:cubicBezTo>
                    <a:pt x="252" y="461"/>
                    <a:pt x="217" y="472"/>
                    <a:pt x="178" y="472"/>
                  </a:cubicBezTo>
                  <a:cubicBezTo>
                    <a:pt x="129" y="472"/>
                    <a:pt x="87" y="455"/>
                    <a:pt x="52" y="423"/>
                  </a:cubicBezTo>
                  <a:cubicBezTo>
                    <a:pt x="18" y="390"/>
                    <a:pt x="0" y="350"/>
                    <a:pt x="0" y="304"/>
                  </a:cubicBezTo>
                  <a:cubicBezTo>
                    <a:pt x="0" y="257"/>
                    <a:pt x="18" y="218"/>
                    <a:pt x="52" y="185"/>
                  </a:cubicBezTo>
                  <a:cubicBezTo>
                    <a:pt x="87" y="151"/>
                    <a:pt x="129" y="135"/>
                    <a:pt x="178" y="135"/>
                  </a:cubicBezTo>
                  <a:cubicBezTo>
                    <a:pt x="217" y="135"/>
                    <a:pt x="252" y="146"/>
                    <a:pt x="284" y="169"/>
                  </a:cubicBezTo>
                  <a:cubicBezTo>
                    <a:pt x="284" y="141"/>
                    <a:pt x="273" y="117"/>
                    <a:pt x="253" y="97"/>
                  </a:cubicBezTo>
                  <a:cubicBezTo>
                    <a:pt x="232" y="77"/>
                    <a:pt x="207" y="67"/>
                    <a:pt x="178" y="67"/>
                  </a:cubicBezTo>
                  <a:cubicBezTo>
                    <a:pt x="157" y="67"/>
                    <a:pt x="137" y="74"/>
                    <a:pt x="116" y="88"/>
                  </a:cubicBezTo>
                  <a:cubicBezTo>
                    <a:pt x="95" y="101"/>
                    <a:pt x="83" y="108"/>
                    <a:pt x="78" y="108"/>
                  </a:cubicBezTo>
                  <a:cubicBezTo>
                    <a:pt x="68" y="108"/>
                    <a:pt x="59" y="105"/>
                    <a:pt x="52" y="98"/>
                  </a:cubicBezTo>
                  <a:cubicBezTo>
                    <a:pt x="45" y="91"/>
                    <a:pt x="41" y="82"/>
                    <a:pt x="41" y="73"/>
                  </a:cubicBezTo>
                  <a:cubicBezTo>
                    <a:pt x="41" y="66"/>
                    <a:pt x="45" y="58"/>
                    <a:pt x="52" y="49"/>
                  </a:cubicBezTo>
                  <a:cubicBezTo>
                    <a:pt x="81" y="17"/>
                    <a:pt x="123" y="0"/>
                    <a:pt x="178" y="0"/>
                  </a:cubicBezTo>
                  <a:cubicBezTo>
                    <a:pt x="226" y="0"/>
                    <a:pt x="268" y="17"/>
                    <a:pt x="303" y="49"/>
                  </a:cubicBezTo>
                  <a:cubicBezTo>
                    <a:pt x="337" y="82"/>
                    <a:pt x="354" y="122"/>
                    <a:pt x="354" y="168"/>
                  </a:cubicBezTo>
                  <a:lnTo>
                    <a:pt x="354" y="438"/>
                  </a:lnTo>
                  <a:close/>
                  <a:moveTo>
                    <a:pt x="284" y="303"/>
                  </a:moveTo>
                  <a:cubicBezTo>
                    <a:pt x="284" y="276"/>
                    <a:pt x="273" y="252"/>
                    <a:pt x="253" y="232"/>
                  </a:cubicBezTo>
                  <a:cubicBezTo>
                    <a:pt x="232" y="212"/>
                    <a:pt x="207" y="202"/>
                    <a:pt x="177" y="202"/>
                  </a:cubicBezTo>
                  <a:cubicBezTo>
                    <a:pt x="148" y="202"/>
                    <a:pt x="123" y="212"/>
                    <a:pt x="102" y="232"/>
                  </a:cubicBezTo>
                  <a:cubicBezTo>
                    <a:pt x="81" y="252"/>
                    <a:pt x="71" y="276"/>
                    <a:pt x="71" y="303"/>
                  </a:cubicBezTo>
                  <a:cubicBezTo>
                    <a:pt x="71" y="331"/>
                    <a:pt x="81" y="355"/>
                    <a:pt x="102" y="375"/>
                  </a:cubicBezTo>
                  <a:cubicBezTo>
                    <a:pt x="123" y="395"/>
                    <a:pt x="148" y="405"/>
                    <a:pt x="177" y="405"/>
                  </a:cubicBezTo>
                  <a:cubicBezTo>
                    <a:pt x="207" y="405"/>
                    <a:pt x="232" y="395"/>
                    <a:pt x="253" y="375"/>
                  </a:cubicBezTo>
                  <a:cubicBezTo>
                    <a:pt x="273" y="355"/>
                    <a:pt x="284" y="331"/>
                    <a:pt x="284" y="303"/>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5" name="Freeform 54"/>
            <p:cNvSpPr>
              <a:spLocks/>
            </p:cNvSpPr>
            <p:nvPr/>
          </p:nvSpPr>
          <p:spPr bwMode="auto">
            <a:xfrm>
              <a:off x="1481128" y="9712325"/>
              <a:ext cx="98425" cy="196850"/>
            </a:xfrm>
            <a:custGeom>
              <a:avLst/>
              <a:gdLst>
                <a:gd name="T0" fmla="*/ 337 w 337"/>
                <a:gd name="T1" fmla="*/ 608 h 674"/>
                <a:gd name="T2" fmla="*/ 302 w 337"/>
                <a:gd name="T3" fmla="*/ 660 h 674"/>
                <a:gd name="T4" fmla="*/ 236 w 337"/>
                <a:gd name="T5" fmla="*/ 674 h 674"/>
                <a:gd name="T6" fmla="*/ 141 w 337"/>
                <a:gd name="T7" fmla="*/ 634 h 674"/>
                <a:gd name="T8" fmla="*/ 101 w 337"/>
                <a:gd name="T9" fmla="*/ 539 h 674"/>
                <a:gd name="T10" fmla="*/ 101 w 337"/>
                <a:gd name="T11" fmla="*/ 269 h 674"/>
                <a:gd name="T12" fmla="*/ 34 w 337"/>
                <a:gd name="T13" fmla="*/ 269 h 674"/>
                <a:gd name="T14" fmla="*/ 0 w 337"/>
                <a:gd name="T15" fmla="*/ 235 h 674"/>
                <a:gd name="T16" fmla="*/ 34 w 337"/>
                <a:gd name="T17" fmla="*/ 202 h 674"/>
                <a:gd name="T18" fmla="*/ 101 w 337"/>
                <a:gd name="T19" fmla="*/ 202 h 674"/>
                <a:gd name="T20" fmla="*/ 101 w 337"/>
                <a:gd name="T21" fmla="*/ 34 h 674"/>
                <a:gd name="T22" fmla="*/ 135 w 337"/>
                <a:gd name="T23" fmla="*/ 0 h 674"/>
                <a:gd name="T24" fmla="*/ 169 w 337"/>
                <a:gd name="T25" fmla="*/ 34 h 674"/>
                <a:gd name="T26" fmla="*/ 169 w 337"/>
                <a:gd name="T27" fmla="*/ 202 h 674"/>
                <a:gd name="T28" fmla="*/ 236 w 337"/>
                <a:gd name="T29" fmla="*/ 202 h 674"/>
                <a:gd name="T30" fmla="*/ 270 w 337"/>
                <a:gd name="T31" fmla="*/ 235 h 674"/>
                <a:gd name="T32" fmla="*/ 236 w 337"/>
                <a:gd name="T33" fmla="*/ 269 h 674"/>
                <a:gd name="T34" fmla="*/ 169 w 337"/>
                <a:gd name="T35" fmla="*/ 269 h 674"/>
                <a:gd name="T36" fmla="*/ 169 w 337"/>
                <a:gd name="T37" fmla="*/ 539 h 674"/>
                <a:gd name="T38" fmla="*/ 188 w 337"/>
                <a:gd name="T39" fmla="*/ 587 h 674"/>
                <a:gd name="T40" fmla="*/ 236 w 337"/>
                <a:gd name="T41" fmla="*/ 607 h 674"/>
                <a:gd name="T42" fmla="*/ 280 w 337"/>
                <a:gd name="T43" fmla="*/ 590 h 674"/>
                <a:gd name="T44" fmla="*/ 310 w 337"/>
                <a:gd name="T45" fmla="*/ 573 h 674"/>
                <a:gd name="T46" fmla="*/ 337 w 337"/>
                <a:gd name="T47" fmla="*/ 608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7" h="674">
                  <a:moveTo>
                    <a:pt x="337" y="608"/>
                  </a:moveTo>
                  <a:cubicBezTo>
                    <a:pt x="337" y="631"/>
                    <a:pt x="326" y="648"/>
                    <a:pt x="302" y="660"/>
                  </a:cubicBezTo>
                  <a:cubicBezTo>
                    <a:pt x="284" y="669"/>
                    <a:pt x="262" y="674"/>
                    <a:pt x="236" y="674"/>
                  </a:cubicBezTo>
                  <a:cubicBezTo>
                    <a:pt x="199" y="674"/>
                    <a:pt x="168" y="661"/>
                    <a:pt x="141" y="634"/>
                  </a:cubicBezTo>
                  <a:cubicBezTo>
                    <a:pt x="115" y="608"/>
                    <a:pt x="101" y="576"/>
                    <a:pt x="101" y="539"/>
                  </a:cubicBezTo>
                  <a:cubicBezTo>
                    <a:pt x="101" y="269"/>
                    <a:pt x="101" y="269"/>
                    <a:pt x="101" y="269"/>
                  </a:cubicBezTo>
                  <a:cubicBezTo>
                    <a:pt x="34" y="269"/>
                    <a:pt x="34" y="269"/>
                    <a:pt x="34" y="269"/>
                  </a:cubicBezTo>
                  <a:cubicBezTo>
                    <a:pt x="12" y="269"/>
                    <a:pt x="0" y="258"/>
                    <a:pt x="0" y="235"/>
                  </a:cubicBezTo>
                  <a:cubicBezTo>
                    <a:pt x="0" y="213"/>
                    <a:pt x="12" y="202"/>
                    <a:pt x="34" y="202"/>
                  </a:cubicBezTo>
                  <a:cubicBezTo>
                    <a:pt x="101" y="202"/>
                    <a:pt x="101" y="202"/>
                    <a:pt x="101" y="202"/>
                  </a:cubicBezTo>
                  <a:cubicBezTo>
                    <a:pt x="101" y="34"/>
                    <a:pt x="101" y="34"/>
                    <a:pt x="101" y="34"/>
                  </a:cubicBezTo>
                  <a:cubicBezTo>
                    <a:pt x="101" y="11"/>
                    <a:pt x="113" y="0"/>
                    <a:pt x="135" y="0"/>
                  </a:cubicBezTo>
                  <a:cubicBezTo>
                    <a:pt x="157" y="0"/>
                    <a:pt x="169" y="11"/>
                    <a:pt x="169" y="34"/>
                  </a:cubicBezTo>
                  <a:cubicBezTo>
                    <a:pt x="169" y="202"/>
                    <a:pt x="169" y="202"/>
                    <a:pt x="169" y="202"/>
                  </a:cubicBezTo>
                  <a:cubicBezTo>
                    <a:pt x="236" y="202"/>
                    <a:pt x="236" y="202"/>
                    <a:pt x="236" y="202"/>
                  </a:cubicBezTo>
                  <a:cubicBezTo>
                    <a:pt x="258" y="202"/>
                    <a:pt x="270" y="213"/>
                    <a:pt x="270" y="235"/>
                  </a:cubicBezTo>
                  <a:cubicBezTo>
                    <a:pt x="270" y="258"/>
                    <a:pt x="258" y="269"/>
                    <a:pt x="236" y="269"/>
                  </a:cubicBezTo>
                  <a:cubicBezTo>
                    <a:pt x="169" y="269"/>
                    <a:pt x="169" y="269"/>
                    <a:pt x="169" y="269"/>
                  </a:cubicBezTo>
                  <a:cubicBezTo>
                    <a:pt x="169" y="539"/>
                    <a:pt x="169" y="539"/>
                    <a:pt x="169" y="539"/>
                  </a:cubicBezTo>
                  <a:cubicBezTo>
                    <a:pt x="169" y="558"/>
                    <a:pt x="175" y="573"/>
                    <a:pt x="188" y="587"/>
                  </a:cubicBezTo>
                  <a:cubicBezTo>
                    <a:pt x="202" y="600"/>
                    <a:pt x="218" y="607"/>
                    <a:pt x="236" y="607"/>
                  </a:cubicBezTo>
                  <a:cubicBezTo>
                    <a:pt x="251" y="607"/>
                    <a:pt x="266" y="601"/>
                    <a:pt x="280" y="590"/>
                  </a:cubicBezTo>
                  <a:cubicBezTo>
                    <a:pt x="294" y="579"/>
                    <a:pt x="304" y="573"/>
                    <a:pt x="310" y="573"/>
                  </a:cubicBezTo>
                  <a:cubicBezTo>
                    <a:pt x="329" y="573"/>
                    <a:pt x="337" y="585"/>
                    <a:pt x="337" y="608"/>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6" name="Freeform 55"/>
            <p:cNvSpPr>
              <a:spLocks noEditPoints="1"/>
            </p:cNvSpPr>
            <p:nvPr/>
          </p:nvSpPr>
          <p:spPr bwMode="auto">
            <a:xfrm>
              <a:off x="1592253" y="9771063"/>
              <a:ext cx="138113" cy="138113"/>
            </a:xfrm>
            <a:custGeom>
              <a:avLst/>
              <a:gdLst>
                <a:gd name="T0" fmla="*/ 472 w 472"/>
                <a:gd name="T1" fmla="*/ 236 h 472"/>
                <a:gd name="T2" fmla="*/ 403 w 472"/>
                <a:gd name="T3" fmla="*/ 403 h 472"/>
                <a:gd name="T4" fmla="*/ 236 w 472"/>
                <a:gd name="T5" fmla="*/ 472 h 472"/>
                <a:gd name="T6" fmla="*/ 69 w 472"/>
                <a:gd name="T7" fmla="*/ 403 h 472"/>
                <a:gd name="T8" fmla="*/ 0 w 472"/>
                <a:gd name="T9" fmla="*/ 236 h 472"/>
                <a:gd name="T10" fmla="*/ 69 w 472"/>
                <a:gd name="T11" fmla="*/ 69 h 472"/>
                <a:gd name="T12" fmla="*/ 236 w 472"/>
                <a:gd name="T13" fmla="*/ 0 h 472"/>
                <a:gd name="T14" fmla="*/ 403 w 472"/>
                <a:gd name="T15" fmla="*/ 69 h 472"/>
                <a:gd name="T16" fmla="*/ 472 w 472"/>
                <a:gd name="T17" fmla="*/ 236 h 472"/>
                <a:gd name="T18" fmla="*/ 405 w 472"/>
                <a:gd name="T19" fmla="*/ 236 h 472"/>
                <a:gd name="T20" fmla="*/ 355 w 472"/>
                <a:gd name="T21" fmla="*/ 117 h 472"/>
                <a:gd name="T22" fmla="*/ 236 w 472"/>
                <a:gd name="T23" fmla="*/ 67 h 472"/>
                <a:gd name="T24" fmla="*/ 117 w 472"/>
                <a:gd name="T25" fmla="*/ 117 h 472"/>
                <a:gd name="T26" fmla="*/ 67 w 472"/>
                <a:gd name="T27" fmla="*/ 236 h 472"/>
                <a:gd name="T28" fmla="*/ 117 w 472"/>
                <a:gd name="T29" fmla="*/ 355 h 472"/>
                <a:gd name="T30" fmla="*/ 236 w 472"/>
                <a:gd name="T31" fmla="*/ 405 h 472"/>
                <a:gd name="T32" fmla="*/ 355 w 472"/>
                <a:gd name="T33" fmla="*/ 355 h 472"/>
                <a:gd name="T34" fmla="*/ 405 w 472"/>
                <a:gd name="T35" fmla="*/ 236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72" h="472">
                  <a:moveTo>
                    <a:pt x="472" y="236"/>
                  </a:moveTo>
                  <a:cubicBezTo>
                    <a:pt x="472" y="301"/>
                    <a:pt x="449" y="357"/>
                    <a:pt x="403" y="403"/>
                  </a:cubicBezTo>
                  <a:cubicBezTo>
                    <a:pt x="356" y="449"/>
                    <a:pt x="301" y="472"/>
                    <a:pt x="236" y="472"/>
                  </a:cubicBezTo>
                  <a:cubicBezTo>
                    <a:pt x="171" y="472"/>
                    <a:pt x="115" y="449"/>
                    <a:pt x="69" y="403"/>
                  </a:cubicBezTo>
                  <a:cubicBezTo>
                    <a:pt x="23" y="357"/>
                    <a:pt x="0" y="301"/>
                    <a:pt x="0" y="236"/>
                  </a:cubicBezTo>
                  <a:cubicBezTo>
                    <a:pt x="0" y="171"/>
                    <a:pt x="23" y="115"/>
                    <a:pt x="69" y="69"/>
                  </a:cubicBezTo>
                  <a:cubicBezTo>
                    <a:pt x="115" y="23"/>
                    <a:pt x="171" y="0"/>
                    <a:pt x="236" y="0"/>
                  </a:cubicBezTo>
                  <a:cubicBezTo>
                    <a:pt x="301" y="0"/>
                    <a:pt x="356" y="23"/>
                    <a:pt x="403" y="69"/>
                  </a:cubicBezTo>
                  <a:cubicBezTo>
                    <a:pt x="449" y="115"/>
                    <a:pt x="472" y="171"/>
                    <a:pt x="472" y="236"/>
                  </a:cubicBezTo>
                  <a:moveTo>
                    <a:pt x="405" y="236"/>
                  </a:moveTo>
                  <a:cubicBezTo>
                    <a:pt x="405" y="190"/>
                    <a:pt x="388" y="150"/>
                    <a:pt x="355" y="117"/>
                  </a:cubicBezTo>
                  <a:cubicBezTo>
                    <a:pt x="322" y="84"/>
                    <a:pt x="282" y="67"/>
                    <a:pt x="236" y="67"/>
                  </a:cubicBezTo>
                  <a:cubicBezTo>
                    <a:pt x="189" y="67"/>
                    <a:pt x="150" y="84"/>
                    <a:pt x="117" y="117"/>
                  </a:cubicBezTo>
                  <a:cubicBezTo>
                    <a:pt x="84" y="150"/>
                    <a:pt x="67" y="190"/>
                    <a:pt x="67" y="236"/>
                  </a:cubicBezTo>
                  <a:cubicBezTo>
                    <a:pt x="67" y="282"/>
                    <a:pt x="84" y="322"/>
                    <a:pt x="117" y="355"/>
                  </a:cubicBezTo>
                  <a:cubicBezTo>
                    <a:pt x="150" y="388"/>
                    <a:pt x="189" y="405"/>
                    <a:pt x="236" y="405"/>
                  </a:cubicBezTo>
                  <a:cubicBezTo>
                    <a:pt x="282" y="405"/>
                    <a:pt x="322" y="388"/>
                    <a:pt x="355" y="355"/>
                  </a:cubicBezTo>
                  <a:cubicBezTo>
                    <a:pt x="388" y="322"/>
                    <a:pt x="405" y="282"/>
                    <a:pt x="405" y="236"/>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7" name="Freeform 56"/>
            <p:cNvSpPr>
              <a:spLocks noEditPoints="1"/>
            </p:cNvSpPr>
            <p:nvPr/>
          </p:nvSpPr>
          <p:spPr bwMode="auto">
            <a:xfrm>
              <a:off x="1751003" y="9712325"/>
              <a:ext cx="30163" cy="196850"/>
            </a:xfrm>
            <a:custGeom>
              <a:avLst/>
              <a:gdLst>
                <a:gd name="T0" fmla="*/ 102 w 102"/>
                <a:gd name="T1" fmla="*/ 51 h 674"/>
                <a:gd name="T2" fmla="*/ 87 w 102"/>
                <a:gd name="T3" fmla="*/ 86 h 674"/>
                <a:gd name="T4" fmla="*/ 51 w 102"/>
                <a:gd name="T5" fmla="*/ 101 h 674"/>
                <a:gd name="T6" fmla="*/ 15 w 102"/>
                <a:gd name="T7" fmla="*/ 86 h 674"/>
                <a:gd name="T8" fmla="*/ 0 w 102"/>
                <a:gd name="T9" fmla="*/ 51 h 674"/>
                <a:gd name="T10" fmla="*/ 15 w 102"/>
                <a:gd name="T11" fmla="*/ 15 h 674"/>
                <a:gd name="T12" fmla="*/ 51 w 102"/>
                <a:gd name="T13" fmla="*/ 0 h 674"/>
                <a:gd name="T14" fmla="*/ 87 w 102"/>
                <a:gd name="T15" fmla="*/ 15 h 674"/>
                <a:gd name="T16" fmla="*/ 102 w 102"/>
                <a:gd name="T17" fmla="*/ 51 h 674"/>
                <a:gd name="T18" fmla="*/ 85 w 102"/>
                <a:gd name="T19" fmla="*/ 235 h 674"/>
                <a:gd name="T20" fmla="*/ 85 w 102"/>
                <a:gd name="T21" fmla="*/ 640 h 674"/>
                <a:gd name="T22" fmla="*/ 51 w 102"/>
                <a:gd name="T23" fmla="*/ 674 h 674"/>
                <a:gd name="T24" fmla="*/ 17 w 102"/>
                <a:gd name="T25" fmla="*/ 640 h 674"/>
                <a:gd name="T26" fmla="*/ 17 w 102"/>
                <a:gd name="T27" fmla="*/ 235 h 674"/>
                <a:gd name="T28" fmla="*/ 51 w 102"/>
                <a:gd name="T29" fmla="*/ 202 h 674"/>
                <a:gd name="T30" fmla="*/ 85 w 102"/>
                <a:gd name="T31" fmla="*/ 235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2" h="674">
                  <a:moveTo>
                    <a:pt x="102" y="51"/>
                  </a:moveTo>
                  <a:cubicBezTo>
                    <a:pt x="102" y="65"/>
                    <a:pt x="97" y="77"/>
                    <a:pt x="87" y="86"/>
                  </a:cubicBezTo>
                  <a:cubicBezTo>
                    <a:pt x="77" y="96"/>
                    <a:pt x="65" y="101"/>
                    <a:pt x="51" y="101"/>
                  </a:cubicBezTo>
                  <a:cubicBezTo>
                    <a:pt x="37" y="101"/>
                    <a:pt x="25" y="96"/>
                    <a:pt x="15" y="86"/>
                  </a:cubicBezTo>
                  <a:cubicBezTo>
                    <a:pt x="5" y="77"/>
                    <a:pt x="0" y="65"/>
                    <a:pt x="0" y="51"/>
                  </a:cubicBezTo>
                  <a:cubicBezTo>
                    <a:pt x="0" y="37"/>
                    <a:pt x="5" y="25"/>
                    <a:pt x="15" y="15"/>
                  </a:cubicBezTo>
                  <a:cubicBezTo>
                    <a:pt x="25" y="5"/>
                    <a:pt x="37" y="0"/>
                    <a:pt x="51" y="0"/>
                  </a:cubicBezTo>
                  <a:cubicBezTo>
                    <a:pt x="65" y="0"/>
                    <a:pt x="77" y="5"/>
                    <a:pt x="87" y="15"/>
                  </a:cubicBezTo>
                  <a:cubicBezTo>
                    <a:pt x="97" y="25"/>
                    <a:pt x="102" y="37"/>
                    <a:pt x="102" y="51"/>
                  </a:cubicBezTo>
                  <a:moveTo>
                    <a:pt x="85" y="235"/>
                  </a:moveTo>
                  <a:cubicBezTo>
                    <a:pt x="85" y="640"/>
                    <a:pt x="85" y="640"/>
                    <a:pt x="85" y="640"/>
                  </a:cubicBezTo>
                  <a:cubicBezTo>
                    <a:pt x="85" y="663"/>
                    <a:pt x="73" y="674"/>
                    <a:pt x="51" y="674"/>
                  </a:cubicBezTo>
                  <a:cubicBezTo>
                    <a:pt x="28" y="674"/>
                    <a:pt x="17" y="663"/>
                    <a:pt x="17" y="640"/>
                  </a:cubicBezTo>
                  <a:cubicBezTo>
                    <a:pt x="17" y="235"/>
                    <a:pt x="17" y="235"/>
                    <a:pt x="17" y="235"/>
                  </a:cubicBezTo>
                  <a:cubicBezTo>
                    <a:pt x="17" y="213"/>
                    <a:pt x="28" y="202"/>
                    <a:pt x="51" y="202"/>
                  </a:cubicBezTo>
                  <a:cubicBezTo>
                    <a:pt x="73" y="202"/>
                    <a:pt x="85" y="213"/>
                    <a:pt x="85" y="235"/>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8" name="Freeform 57"/>
            <p:cNvSpPr>
              <a:spLocks/>
            </p:cNvSpPr>
            <p:nvPr/>
          </p:nvSpPr>
          <p:spPr bwMode="auto">
            <a:xfrm>
              <a:off x="1820853" y="9771063"/>
              <a:ext cx="74613" cy="138113"/>
            </a:xfrm>
            <a:custGeom>
              <a:avLst/>
              <a:gdLst>
                <a:gd name="T0" fmla="*/ 256 w 256"/>
                <a:gd name="T1" fmla="*/ 86 h 472"/>
                <a:gd name="T2" fmla="*/ 245 w 256"/>
                <a:gd name="T3" fmla="*/ 109 h 472"/>
                <a:gd name="T4" fmla="*/ 221 w 256"/>
                <a:gd name="T5" fmla="*/ 119 h 472"/>
                <a:gd name="T6" fmla="*/ 186 w 256"/>
                <a:gd name="T7" fmla="*/ 93 h 472"/>
                <a:gd name="T8" fmla="*/ 134 w 256"/>
                <a:gd name="T9" fmla="*/ 67 h 472"/>
                <a:gd name="T10" fmla="*/ 86 w 256"/>
                <a:gd name="T11" fmla="*/ 87 h 472"/>
                <a:gd name="T12" fmla="*/ 67 w 256"/>
                <a:gd name="T13" fmla="*/ 135 h 472"/>
                <a:gd name="T14" fmla="*/ 67 w 256"/>
                <a:gd name="T15" fmla="*/ 438 h 472"/>
                <a:gd name="T16" fmla="*/ 33 w 256"/>
                <a:gd name="T17" fmla="*/ 472 h 472"/>
                <a:gd name="T18" fmla="*/ 0 w 256"/>
                <a:gd name="T19" fmla="*/ 438 h 472"/>
                <a:gd name="T20" fmla="*/ 0 w 256"/>
                <a:gd name="T21" fmla="*/ 33 h 472"/>
                <a:gd name="T22" fmla="*/ 33 w 256"/>
                <a:gd name="T23" fmla="*/ 0 h 472"/>
                <a:gd name="T24" fmla="*/ 64 w 256"/>
                <a:gd name="T25" fmla="*/ 20 h 472"/>
                <a:gd name="T26" fmla="*/ 134 w 256"/>
                <a:gd name="T27" fmla="*/ 0 h 472"/>
                <a:gd name="T28" fmla="*/ 202 w 256"/>
                <a:gd name="T29" fmla="*/ 19 h 472"/>
                <a:gd name="T30" fmla="*/ 251 w 256"/>
                <a:gd name="T31" fmla="*/ 68 h 472"/>
                <a:gd name="T32" fmla="*/ 256 w 256"/>
                <a:gd name="T33" fmla="*/ 86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6" h="472">
                  <a:moveTo>
                    <a:pt x="256" y="86"/>
                  </a:moveTo>
                  <a:cubicBezTo>
                    <a:pt x="256" y="95"/>
                    <a:pt x="253" y="102"/>
                    <a:pt x="245" y="109"/>
                  </a:cubicBezTo>
                  <a:cubicBezTo>
                    <a:pt x="238" y="115"/>
                    <a:pt x="230" y="119"/>
                    <a:pt x="221" y="119"/>
                  </a:cubicBezTo>
                  <a:cubicBezTo>
                    <a:pt x="212" y="119"/>
                    <a:pt x="200" y="110"/>
                    <a:pt x="186" y="93"/>
                  </a:cubicBezTo>
                  <a:cubicBezTo>
                    <a:pt x="171" y="76"/>
                    <a:pt x="154" y="67"/>
                    <a:pt x="134" y="67"/>
                  </a:cubicBezTo>
                  <a:cubicBezTo>
                    <a:pt x="116" y="67"/>
                    <a:pt x="100" y="74"/>
                    <a:pt x="86" y="87"/>
                  </a:cubicBezTo>
                  <a:cubicBezTo>
                    <a:pt x="73" y="101"/>
                    <a:pt x="67" y="116"/>
                    <a:pt x="67" y="135"/>
                  </a:cubicBezTo>
                  <a:cubicBezTo>
                    <a:pt x="67" y="438"/>
                    <a:pt x="67" y="438"/>
                    <a:pt x="67" y="438"/>
                  </a:cubicBezTo>
                  <a:cubicBezTo>
                    <a:pt x="67" y="461"/>
                    <a:pt x="56" y="472"/>
                    <a:pt x="33" y="472"/>
                  </a:cubicBezTo>
                  <a:cubicBezTo>
                    <a:pt x="11" y="472"/>
                    <a:pt x="0" y="461"/>
                    <a:pt x="0" y="438"/>
                  </a:cubicBezTo>
                  <a:cubicBezTo>
                    <a:pt x="0" y="33"/>
                    <a:pt x="0" y="33"/>
                    <a:pt x="0" y="33"/>
                  </a:cubicBezTo>
                  <a:cubicBezTo>
                    <a:pt x="0" y="11"/>
                    <a:pt x="11" y="0"/>
                    <a:pt x="33" y="0"/>
                  </a:cubicBezTo>
                  <a:cubicBezTo>
                    <a:pt x="48" y="0"/>
                    <a:pt x="59" y="7"/>
                    <a:pt x="64" y="20"/>
                  </a:cubicBezTo>
                  <a:cubicBezTo>
                    <a:pt x="86" y="7"/>
                    <a:pt x="109" y="0"/>
                    <a:pt x="134" y="0"/>
                  </a:cubicBezTo>
                  <a:cubicBezTo>
                    <a:pt x="158" y="0"/>
                    <a:pt x="180" y="6"/>
                    <a:pt x="202" y="19"/>
                  </a:cubicBezTo>
                  <a:cubicBezTo>
                    <a:pt x="224" y="31"/>
                    <a:pt x="241" y="47"/>
                    <a:pt x="251" y="68"/>
                  </a:cubicBezTo>
                  <a:cubicBezTo>
                    <a:pt x="255" y="74"/>
                    <a:pt x="256" y="80"/>
                    <a:pt x="256" y="86"/>
                  </a:cubicBezTo>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58"/>
            <p:cNvSpPr>
              <a:spLocks noEditPoints="1"/>
            </p:cNvSpPr>
            <p:nvPr/>
          </p:nvSpPr>
          <p:spPr bwMode="auto">
            <a:xfrm>
              <a:off x="1903403" y="9771063"/>
              <a:ext cx="130175" cy="138113"/>
            </a:xfrm>
            <a:custGeom>
              <a:avLst/>
              <a:gdLst>
                <a:gd name="T0" fmla="*/ 445 w 445"/>
                <a:gd name="T1" fmla="*/ 337 h 472"/>
                <a:gd name="T2" fmla="*/ 440 w 445"/>
                <a:gd name="T3" fmla="*/ 354 h 472"/>
                <a:gd name="T4" fmla="*/ 355 w 445"/>
                <a:gd name="T5" fmla="*/ 440 h 472"/>
                <a:gd name="T6" fmla="*/ 236 w 445"/>
                <a:gd name="T7" fmla="*/ 472 h 472"/>
                <a:gd name="T8" fmla="*/ 69 w 445"/>
                <a:gd name="T9" fmla="*/ 403 h 472"/>
                <a:gd name="T10" fmla="*/ 0 w 445"/>
                <a:gd name="T11" fmla="*/ 236 h 472"/>
                <a:gd name="T12" fmla="*/ 69 w 445"/>
                <a:gd name="T13" fmla="*/ 69 h 472"/>
                <a:gd name="T14" fmla="*/ 236 w 445"/>
                <a:gd name="T15" fmla="*/ 0 h 472"/>
                <a:gd name="T16" fmla="*/ 308 w 445"/>
                <a:gd name="T17" fmla="*/ 13 h 472"/>
                <a:gd name="T18" fmla="*/ 393 w 445"/>
                <a:gd name="T19" fmla="*/ 60 h 472"/>
                <a:gd name="T20" fmla="*/ 444 w 445"/>
                <a:gd name="T21" fmla="*/ 137 h 472"/>
                <a:gd name="T22" fmla="*/ 428 w 445"/>
                <a:gd name="T23" fmla="*/ 164 h 472"/>
                <a:gd name="T24" fmla="*/ 110 w 445"/>
                <a:gd name="T25" fmla="*/ 348 h 472"/>
                <a:gd name="T26" fmla="*/ 236 w 445"/>
                <a:gd name="T27" fmla="*/ 405 h 472"/>
                <a:gd name="T28" fmla="*/ 363 w 445"/>
                <a:gd name="T29" fmla="*/ 347 h 472"/>
                <a:gd name="T30" fmla="*/ 382 w 445"/>
                <a:gd name="T31" fmla="*/ 321 h 472"/>
                <a:gd name="T32" fmla="*/ 409 w 445"/>
                <a:gd name="T33" fmla="*/ 303 h 472"/>
                <a:gd name="T34" fmla="*/ 434 w 445"/>
                <a:gd name="T35" fmla="*/ 313 h 472"/>
                <a:gd name="T36" fmla="*/ 445 w 445"/>
                <a:gd name="T37" fmla="*/ 337 h 472"/>
                <a:gd name="T38" fmla="*/ 362 w 445"/>
                <a:gd name="T39" fmla="*/ 125 h 472"/>
                <a:gd name="T40" fmla="*/ 235 w 445"/>
                <a:gd name="T41" fmla="*/ 67 h 472"/>
                <a:gd name="T42" fmla="*/ 116 w 445"/>
                <a:gd name="T43" fmla="*/ 117 h 472"/>
                <a:gd name="T44" fmla="*/ 67 w 445"/>
                <a:gd name="T45" fmla="*/ 236 h 472"/>
                <a:gd name="T46" fmla="*/ 76 w 445"/>
                <a:gd name="T47" fmla="*/ 290 h 472"/>
                <a:gd name="T48" fmla="*/ 362 w 445"/>
                <a:gd name="T49" fmla="*/ 125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5" h="472">
                  <a:moveTo>
                    <a:pt x="445" y="337"/>
                  </a:moveTo>
                  <a:cubicBezTo>
                    <a:pt x="445" y="342"/>
                    <a:pt x="443" y="348"/>
                    <a:pt x="440" y="354"/>
                  </a:cubicBezTo>
                  <a:cubicBezTo>
                    <a:pt x="421" y="390"/>
                    <a:pt x="393" y="418"/>
                    <a:pt x="355" y="440"/>
                  </a:cubicBezTo>
                  <a:cubicBezTo>
                    <a:pt x="316" y="461"/>
                    <a:pt x="277" y="472"/>
                    <a:pt x="236" y="472"/>
                  </a:cubicBezTo>
                  <a:cubicBezTo>
                    <a:pt x="171" y="472"/>
                    <a:pt x="115" y="449"/>
                    <a:pt x="69" y="403"/>
                  </a:cubicBezTo>
                  <a:cubicBezTo>
                    <a:pt x="23" y="357"/>
                    <a:pt x="0" y="301"/>
                    <a:pt x="0" y="236"/>
                  </a:cubicBezTo>
                  <a:cubicBezTo>
                    <a:pt x="0" y="171"/>
                    <a:pt x="23" y="115"/>
                    <a:pt x="69" y="69"/>
                  </a:cubicBezTo>
                  <a:cubicBezTo>
                    <a:pt x="115" y="23"/>
                    <a:pt x="171" y="0"/>
                    <a:pt x="236" y="0"/>
                  </a:cubicBezTo>
                  <a:cubicBezTo>
                    <a:pt x="259" y="0"/>
                    <a:pt x="283" y="4"/>
                    <a:pt x="308" y="13"/>
                  </a:cubicBezTo>
                  <a:cubicBezTo>
                    <a:pt x="337" y="23"/>
                    <a:pt x="365" y="39"/>
                    <a:pt x="393" y="60"/>
                  </a:cubicBezTo>
                  <a:cubicBezTo>
                    <a:pt x="427" y="87"/>
                    <a:pt x="444" y="113"/>
                    <a:pt x="444" y="137"/>
                  </a:cubicBezTo>
                  <a:cubicBezTo>
                    <a:pt x="444" y="149"/>
                    <a:pt x="439" y="158"/>
                    <a:pt x="428" y="164"/>
                  </a:cubicBezTo>
                  <a:cubicBezTo>
                    <a:pt x="110" y="348"/>
                    <a:pt x="110" y="348"/>
                    <a:pt x="110" y="348"/>
                  </a:cubicBezTo>
                  <a:cubicBezTo>
                    <a:pt x="143" y="386"/>
                    <a:pt x="185" y="405"/>
                    <a:pt x="236" y="405"/>
                  </a:cubicBezTo>
                  <a:cubicBezTo>
                    <a:pt x="289" y="405"/>
                    <a:pt x="331" y="385"/>
                    <a:pt x="363" y="347"/>
                  </a:cubicBezTo>
                  <a:cubicBezTo>
                    <a:pt x="367" y="341"/>
                    <a:pt x="373" y="332"/>
                    <a:pt x="382" y="321"/>
                  </a:cubicBezTo>
                  <a:cubicBezTo>
                    <a:pt x="391" y="309"/>
                    <a:pt x="400" y="303"/>
                    <a:pt x="409" y="303"/>
                  </a:cubicBezTo>
                  <a:cubicBezTo>
                    <a:pt x="419" y="303"/>
                    <a:pt x="427" y="306"/>
                    <a:pt x="434" y="313"/>
                  </a:cubicBezTo>
                  <a:cubicBezTo>
                    <a:pt x="441" y="319"/>
                    <a:pt x="445" y="327"/>
                    <a:pt x="445" y="337"/>
                  </a:cubicBezTo>
                  <a:moveTo>
                    <a:pt x="362" y="125"/>
                  </a:moveTo>
                  <a:cubicBezTo>
                    <a:pt x="328" y="86"/>
                    <a:pt x="286" y="67"/>
                    <a:pt x="235" y="67"/>
                  </a:cubicBezTo>
                  <a:cubicBezTo>
                    <a:pt x="189" y="67"/>
                    <a:pt x="149" y="84"/>
                    <a:pt x="116" y="117"/>
                  </a:cubicBezTo>
                  <a:cubicBezTo>
                    <a:pt x="83" y="150"/>
                    <a:pt x="67" y="190"/>
                    <a:pt x="67" y="236"/>
                  </a:cubicBezTo>
                  <a:cubicBezTo>
                    <a:pt x="67" y="254"/>
                    <a:pt x="70" y="272"/>
                    <a:pt x="76" y="290"/>
                  </a:cubicBezTo>
                  <a:lnTo>
                    <a:pt x="362" y="125"/>
                  </a:lnTo>
                  <a:close/>
                </a:path>
              </a:pathLst>
            </a:custGeom>
            <a:solidFill>
              <a:srgbClr val="003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59"/>
            <p:cNvSpPr>
              <a:spLocks/>
            </p:cNvSpPr>
            <p:nvPr/>
          </p:nvSpPr>
          <p:spPr bwMode="auto">
            <a:xfrm>
              <a:off x="506403" y="9759950"/>
              <a:ext cx="149225" cy="166688"/>
            </a:xfrm>
            <a:custGeom>
              <a:avLst/>
              <a:gdLst>
                <a:gd name="T0" fmla="*/ 46 w 515"/>
                <a:gd name="T1" fmla="*/ 544 h 568"/>
                <a:gd name="T2" fmla="*/ 50 w 515"/>
                <a:gd name="T3" fmla="*/ 568 h 568"/>
                <a:gd name="T4" fmla="*/ 309 w 515"/>
                <a:gd name="T5" fmla="*/ 359 h 568"/>
                <a:gd name="T6" fmla="*/ 508 w 515"/>
                <a:gd name="T7" fmla="*/ 277 h 568"/>
                <a:gd name="T8" fmla="*/ 513 w 515"/>
                <a:gd name="T9" fmla="*/ 267 h 568"/>
                <a:gd name="T10" fmla="*/ 478 w 515"/>
                <a:gd name="T11" fmla="*/ 36 h 568"/>
                <a:gd name="T12" fmla="*/ 475 w 515"/>
                <a:gd name="T13" fmla="*/ 19 h 568"/>
                <a:gd name="T14" fmla="*/ 466 w 515"/>
                <a:gd name="T15" fmla="*/ 2 h 568"/>
                <a:gd name="T16" fmla="*/ 270 w 515"/>
                <a:gd name="T17" fmla="*/ 83 h 568"/>
                <a:gd name="T18" fmla="*/ 10 w 515"/>
                <a:gd name="T19" fmla="*/ 306 h 568"/>
                <a:gd name="T20" fmla="*/ 46 w 515"/>
                <a:gd name="T21" fmla="*/ 544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5" h="568">
                  <a:moveTo>
                    <a:pt x="46" y="544"/>
                  </a:moveTo>
                  <a:cubicBezTo>
                    <a:pt x="50" y="568"/>
                    <a:pt x="50" y="568"/>
                    <a:pt x="50" y="568"/>
                  </a:cubicBezTo>
                  <a:cubicBezTo>
                    <a:pt x="46" y="540"/>
                    <a:pt x="77" y="450"/>
                    <a:pt x="309" y="359"/>
                  </a:cubicBezTo>
                  <a:cubicBezTo>
                    <a:pt x="384" y="330"/>
                    <a:pt x="497" y="283"/>
                    <a:pt x="508" y="277"/>
                  </a:cubicBezTo>
                  <a:cubicBezTo>
                    <a:pt x="515" y="274"/>
                    <a:pt x="513" y="267"/>
                    <a:pt x="513" y="267"/>
                  </a:cubicBezTo>
                  <a:cubicBezTo>
                    <a:pt x="478" y="36"/>
                    <a:pt x="478" y="36"/>
                    <a:pt x="478" y="36"/>
                  </a:cubicBezTo>
                  <a:cubicBezTo>
                    <a:pt x="478" y="36"/>
                    <a:pt x="476" y="26"/>
                    <a:pt x="475" y="19"/>
                  </a:cubicBezTo>
                  <a:cubicBezTo>
                    <a:pt x="473" y="7"/>
                    <a:pt x="472" y="0"/>
                    <a:pt x="466" y="2"/>
                  </a:cubicBezTo>
                  <a:cubicBezTo>
                    <a:pt x="421" y="23"/>
                    <a:pt x="317" y="65"/>
                    <a:pt x="270" y="83"/>
                  </a:cubicBezTo>
                  <a:cubicBezTo>
                    <a:pt x="80" y="156"/>
                    <a:pt x="0" y="250"/>
                    <a:pt x="10" y="306"/>
                  </a:cubicBezTo>
                  <a:lnTo>
                    <a:pt x="46" y="544"/>
                  </a:lnTo>
                  <a:close/>
                </a:path>
              </a:pathLst>
            </a:custGeom>
            <a:solidFill>
              <a:srgbClr val="D3D4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1" name="Freeform 60"/>
            <p:cNvSpPr>
              <a:spLocks/>
            </p:cNvSpPr>
            <p:nvPr/>
          </p:nvSpPr>
          <p:spPr bwMode="auto">
            <a:xfrm>
              <a:off x="492116" y="9652000"/>
              <a:ext cx="149225" cy="177800"/>
            </a:xfrm>
            <a:custGeom>
              <a:avLst/>
              <a:gdLst>
                <a:gd name="T0" fmla="*/ 20 w 511"/>
                <a:gd name="T1" fmla="*/ 500 h 608"/>
                <a:gd name="T2" fmla="*/ 36 w 511"/>
                <a:gd name="T3" fmla="*/ 608 h 608"/>
                <a:gd name="T4" fmla="*/ 320 w 511"/>
                <a:gd name="T5" fmla="*/ 376 h 608"/>
                <a:gd name="T6" fmla="*/ 507 w 511"/>
                <a:gd name="T7" fmla="*/ 292 h 608"/>
                <a:gd name="T8" fmla="*/ 511 w 511"/>
                <a:gd name="T9" fmla="*/ 283 h 608"/>
                <a:gd name="T10" fmla="*/ 472 w 511"/>
                <a:gd name="T11" fmla="*/ 5 h 608"/>
                <a:gd name="T12" fmla="*/ 466 w 511"/>
                <a:gd name="T13" fmla="*/ 3 h 608"/>
                <a:gd name="T14" fmla="*/ 284 w 511"/>
                <a:gd name="T15" fmla="*/ 85 h 608"/>
                <a:gd name="T16" fmla="*/ 10 w 511"/>
                <a:gd name="T17" fmla="*/ 435 h 608"/>
                <a:gd name="T18" fmla="*/ 20 w 511"/>
                <a:gd name="T19" fmla="*/ 50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1" h="608">
                  <a:moveTo>
                    <a:pt x="20" y="500"/>
                  </a:moveTo>
                  <a:cubicBezTo>
                    <a:pt x="36" y="608"/>
                    <a:pt x="36" y="608"/>
                    <a:pt x="36" y="608"/>
                  </a:cubicBezTo>
                  <a:cubicBezTo>
                    <a:pt x="35" y="575"/>
                    <a:pt x="83" y="467"/>
                    <a:pt x="320" y="376"/>
                  </a:cubicBezTo>
                  <a:cubicBezTo>
                    <a:pt x="470" y="317"/>
                    <a:pt x="501" y="296"/>
                    <a:pt x="507" y="292"/>
                  </a:cubicBezTo>
                  <a:cubicBezTo>
                    <a:pt x="510" y="290"/>
                    <a:pt x="511" y="287"/>
                    <a:pt x="511" y="283"/>
                  </a:cubicBezTo>
                  <a:cubicBezTo>
                    <a:pt x="511" y="280"/>
                    <a:pt x="472" y="7"/>
                    <a:pt x="472" y="5"/>
                  </a:cubicBezTo>
                  <a:cubicBezTo>
                    <a:pt x="472" y="3"/>
                    <a:pt x="470" y="0"/>
                    <a:pt x="466" y="3"/>
                  </a:cubicBezTo>
                  <a:cubicBezTo>
                    <a:pt x="457" y="10"/>
                    <a:pt x="418" y="33"/>
                    <a:pt x="284" y="85"/>
                  </a:cubicBezTo>
                  <a:cubicBezTo>
                    <a:pt x="37" y="181"/>
                    <a:pt x="0" y="353"/>
                    <a:pt x="10" y="435"/>
                  </a:cubicBezTo>
                  <a:lnTo>
                    <a:pt x="20" y="500"/>
                  </a:lnTo>
                  <a:close/>
                </a:path>
              </a:pathLst>
            </a:custGeom>
            <a:solidFill>
              <a:srgbClr val="C9D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90" name="ZoneTexte 189"/>
          <p:cNvSpPr txBox="1"/>
          <p:nvPr/>
        </p:nvSpPr>
        <p:spPr>
          <a:xfrm>
            <a:off x="1913505" y="9598810"/>
            <a:ext cx="3122908" cy="408811"/>
          </a:xfrm>
          <a:prstGeom prst="rect">
            <a:avLst/>
          </a:prstGeom>
          <a:noFill/>
        </p:spPr>
        <p:txBody>
          <a:bodyPr wrap="square" lIns="0" tIns="0" rIns="0" bIns="0" rtlCol="0" anchor="b" anchorCtr="0">
            <a:noAutofit/>
          </a:bodyPr>
          <a:lstStyle/>
          <a:p>
            <a:r>
              <a:rPr lang="fr-FR" sz="600" dirty="0">
                <a:solidFill>
                  <a:srgbClr val="004692"/>
                </a:solidFill>
              </a:rPr>
              <a:t>Observatoire prospectif du commerce</a:t>
            </a:r>
          </a:p>
          <a:p>
            <a:r>
              <a:rPr lang="fr-FR" sz="600" dirty="0">
                <a:solidFill>
                  <a:srgbClr val="004692"/>
                </a:solidFill>
              </a:rPr>
              <a:t>251, boulevard Pereire - 75852 Paris cedex 17</a:t>
            </a:r>
          </a:p>
          <a:p>
            <a:r>
              <a:rPr lang="fr-FR" sz="600" dirty="0">
                <a:solidFill>
                  <a:srgbClr val="004692"/>
                </a:solidFill>
              </a:rPr>
              <a:t>Tél. : 01 55 37 41 51</a:t>
            </a:r>
          </a:p>
          <a:p>
            <a:r>
              <a:rPr lang="fr-FR" sz="600" dirty="0">
                <a:solidFill>
                  <a:srgbClr val="004692"/>
                </a:solidFill>
              </a:rPr>
              <a:t>E-mail : observatoire@lopcommerce.com - www.lopcommerce.com</a:t>
            </a:r>
          </a:p>
        </p:txBody>
      </p:sp>
      <p:pic>
        <p:nvPicPr>
          <p:cNvPr id="3" name="Image 2" descr="Une image contenant Police, Graphique, graphisme, texte&#10;&#10;Le contenu généré par l’IA peut être incorrect.">
            <a:extLst>
              <a:ext uri="{FF2B5EF4-FFF2-40B4-BE49-F238E27FC236}">
                <a16:creationId xmlns:a16="http://schemas.microsoft.com/office/drawing/2014/main" id="{206FFE7E-55D3-7463-00BC-B0C12142EF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6816" y="9678989"/>
            <a:ext cx="1463297" cy="360000"/>
          </a:xfrm>
          <a:prstGeom prst="rect">
            <a:avLst/>
          </a:prstGeom>
        </p:spPr>
      </p:pic>
      <p:sp>
        <p:nvSpPr>
          <p:cNvPr id="8" name="ZoneTexte 7">
            <a:extLst>
              <a:ext uri="{FF2B5EF4-FFF2-40B4-BE49-F238E27FC236}">
                <a16:creationId xmlns:a16="http://schemas.microsoft.com/office/drawing/2014/main" id="{F81C8858-2B5E-A03D-F9A7-6BBEA093A36B}"/>
              </a:ext>
            </a:extLst>
          </p:cNvPr>
          <p:cNvSpPr txBox="1"/>
          <p:nvPr/>
        </p:nvSpPr>
        <p:spPr>
          <a:xfrm>
            <a:off x="305547" y="1546390"/>
            <a:ext cx="3380400" cy="3023905"/>
          </a:xfrm>
          <a:prstGeom prst="rect">
            <a:avLst/>
          </a:prstGeom>
          <a:noFill/>
        </p:spPr>
        <p:txBody>
          <a:bodyPr wrap="square" lIns="0" tIns="0" rIns="0" bIns="0" rtlCol="0">
            <a:spAutoFit/>
          </a:bodyPr>
          <a:lstStyle/>
          <a:p>
            <a:pPr marL="119063" indent="-119063" algn="just">
              <a:lnSpc>
                <a:spcPct val="100000"/>
              </a:lnSpc>
              <a:spcAft>
                <a:spcPts val="300"/>
              </a:spcAft>
              <a:buClr>
                <a:schemeClr val="accent6"/>
              </a:buClr>
              <a:buFont typeface="Arial" panose="020B0604020202020204" pitchFamily="34" charset="0"/>
              <a:buChar char="•"/>
            </a:pPr>
            <a:r>
              <a:rPr lang="fr-FR" sz="800" dirty="0"/>
              <a:t>L’intelligence artificielle fait évoluer les pratiques RH vers le pilotage, d’arbitrage et de sécurisation des décisions. </a:t>
            </a:r>
            <a:r>
              <a:rPr lang="fr-FR" sz="800" b="1" dirty="0"/>
              <a:t>Ainsi, les compétences des référentiels de certification étudiées ne disparaissent pas, elles évoluent. </a:t>
            </a:r>
          </a:p>
          <a:p>
            <a:pPr marL="119063" indent="-119063" algn="just">
              <a:lnSpc>
                <a:spcPct val="100000"/>
              </a:lnSpc>
              <a:spcAft>
                <a:spcPts val="300"/>
              </a:spcAft>
              <a:buClr>
                <a:schemeClr val="accent6"/>
              </a:buClr>
              <a:buFont typeface="Arial" panose="020B0604020202020204" pitchFamily="34" charset="0"/>
              <a:buChar char="•"/>
            </a:pPr>
            <a:r>
              <a:rPr lang="fr-FR" sz="800" dirty="0"/>
              <a:t>De manière transversale, L’IAG </a:t>
            </a:r>
            <a:r>
              <a:rPr lang="fr-FR" sz="800" b="1" dirty="0"/>
              <a:t>augmente l’autonomie numérique</a:t>
            </a:r>
            <a:r>
              <a:rPr lang="fr-FR" sz="800" dirty="0"/>
              <a:t> en assistant la recherche, la structuration et la production de contenus (synthèses, reformulations, plans, supports), ce qui transforme la compétence “se servir de façon autonome d’outils numériques avancés”.</a:t>
            </a:r>
          </a:p>
          <a:p>
            <a:pPr marL="119063" indent="-119063" algn="just">
              <a:lnSpc>
                <a:spcPct val="100000"/>
              </a:lnSpc>
              <a:spcAft>
                <a:spcPts val="300"/>
              </a:spcAft>
              <a:buClr>
                <a:schemeClr val="accent6"/>
              </a:buClr>
              <a:buFont typeface="Arial" panose="020B0604020202020204" pitchFamily="34" charset="0"/>
              <a:buChar char="•"/>
            </a:pPr>
            <a:r>
              <a:rPr lang="fr-FR" sz="800" dirty="0"/>
              <a:t>Elle </a:t>
            </a:r>
            <a:r>
              <a:rPr lang="fr-FR" sz="800" b="1" dirty="0"/>
              <a:t>accélère l’analyse des usages numériques</a:t>
            </a:r>
            <a:r>
              <a:rPr lang="fr-FR" sz="800" dirty="0"/>
              <a:t> et de leurs impacts sur les métiers, en rendant plus accessible l’exploration de solutions et l’évaluation d’options (outils, automatisations, workflows).</a:t>
            </a:r>
          </a:p>
          <a:p>
            <a:pPr marL="119063" indent="-119063" algn="just">
              <a:lnSpc>
                <a:spcPct val="100000"/>
              </a:lnSpc>
              <a:spcAft>
                <a:spcPts val="300"/>
              </a:spcAft>
              <a:buClr>
                <a:schemeClr val="accent6"/>
              </a:buClr>
              <a:buFont typeface="Arial" panose="020B0604020202020204" pitchFamily="34" charset="0"/>
              <a:buChar char="•"/>
            </a:pPr>
            <a:r>
              <a:rPr lang="fr-FR" sz="800" dirty="0"/>
              <a:t>Elle </a:t>
            </a:r>
            <a:r>
              <a:rPr lang="fr-FR" sz="800" b="1" dirty="0"/>
              <a:t>déplace la valeur ajoutée</a:t>
            </a:r>
            <a:r>
              <a:rPr lang="fr-FR" sz="800" dirty="0"/>
              <a:t> vers la capacité à </a:t>
            </a:r>
            <a:r>
              <a:rPr lang="fr-FR" sz="800" b="1" dirty="0"/>
              <a:t>prendre du recul</a:t>
            </a:r>
            <a:r>
              <a:rPr lang="fr-FR" sz="800" dirty="0"/>
              <a:t>, vérifier la fiabilité, gérer les risques (biais, confidentialité), et </a:t>
            </a:r>
            <a:r>
              <a:rPr lang="fr-FR" sz="800" b="1" dirty="0"/>
              <a:t>arbitrer</a:t>
            </a:r>
            <a:r>
              <a:rPr lang="fr-FR" sz="800" dirty="0"/>
              <a:t> l’usage pertinent de l’outil.</a:t>
            </a:r>
          </a:p>
          <a:p>
            <a:pPr marL="119063" indent="-119063" algn="just">
              <a:lnSpc>
                <a:spcPct val="100000"/>
              </a:lnSpc>
              <a:spcAft>
                <a:spcPts val="300"/>
              </a:spcAft>
              <a:buClr>
                <a:schemeClr val="accent6"/>
              </a:buClr>
              <a:buFont typeface="Arial" panose="020B0604020202020204" pitchFamily="34" charset="0"/>
              <a:buChar char="•"/>
            </a:pPr>
            <a:r>
              <a:rPr lang="fr-FR" sz="800" dirty="0"/>
              <a:t>Les compétences liées au dialogue social, à l’éthique, à la conduite des relations humaines et à l’arbitrage managérial sont peu automatisables et deviennent plus critiques encore dans un environnement outillé par l’IA.</a:t>
            </a:r>
          </a:p>
          <a:p>
            <a:pPr marL="119063" indent="-119063" algn="just">
              <a:lnSpc>
                <a:spcPct val="100000"/>
              </a:lnSpc>
              <a:spcAft>
                <a:spcPts val="300"/>
              </a:spcAft>
              <a:buClr>
                <a:schemeClr val="accent6"/>
              </a:buClr>
              <a:buFont typeface="Arial" panose="020B0604020202020204" pitchFamily="34" charset="0"/>
              <a:buChar char="•"/>
            </a:pPr>
            <a:r>
              <a:rPr lang="fr-FR" sz="800" dirty="0"/>
              <a:t>Enfin, les enjeux éthiques, juridiques et de responsabilités environnementales et sociales deviennent critiques dans l’encadrement des usages de l’IA. L’IAG doit être introduit dans ces compétences et savoirs.</a:t>
            </a:r>
          </a:p>
        </p:txBody>
      </p:sp>
      <p:sp>
        <p:nvSpPr>
          <p:cNvPr id="13" name="ZoneTexte 12">
            <a:extLst>
              <a:ext uri="{FF2B5EF4-FFF2-40B4-BE49-F238E27FC236}">
                <a16:creationId xmlns:a16="http://schemas.microsoft.com/office/drawing/2014/main" id="{AE91FD0E-45AD-C09E-D4B2-CAF527DB2038}"/>
              </a:ext>
            </a:extLst>
          </p:cNvPr>
          <p:cNvSpPr txBox="1"/>
          <p:nvPr/>
        </p:nvSpPr>
        <p:spPr>
          <a:xfrm>
            <a:off x="208152" y="5077275"/>
            <a:ext cx="3380400" cy="2616101"/>
          </a:xfrm>
          <a:prstGeom prst="rect">
            <a:avLst/>
          </a:prstGeom>
          <a:noFill/>
        </p:spPr>
        <p:txBody>
          <a:bodyPr wrap="square" lIns="0" tIns="0" rIns="0" bIns="0" rtlCol="0">
            <a:spAutoFit/>
          </a:bodyPr>
          <a:lstStyle/>
          <a:p>
            <a:pPr marL="119063" indent="-119063" algn="just">
              <a:lnSpc>
                <a:spcPct val="100000"/>
              </a:lnSpc>
              <a:spcAft>
                <a:spcPts val="300"/>
              </a:spcAft>
              <a:buClr>
                <a:schemeClr val="accent6"/>
              </a:buClr>
              <a:buFont typeface="Arial" panose="020B0604020202020204" pitchFamily="34" charset="0"/>
              <a:buChar char="•"/>
            </a:pPr>
            <a:r>
              <a:rPr lang="fr-FR" sz="800" dirty="0"/>
              <a:t>Les compétences étudiées pour les Techniciens SAV ne disparaissent pas, elles évoluent vers une évolution progressive des pratiques (lecture de données, interprétation d’alertes, aide au diagnostic), plutôt qu’une rupture ou une automatisation totale des tâches.</a:t>
            </a:r>
          </a:p>
          <a:p>
            <a:pPr marL="119063" indent="-119063" algn="just">
              <a:lnSpc>
                <a:spcPct val="100000"/>
              </a:lnSpc>
              <a:spcAft>
                <a:spcPts val="300"/>
              </a:spcAft>
              <a:buClr>
                <a:schemeClr val="accent6"/>
              </a:buClr>
              <a:buFont typeface="Arial" panose="020B0604020202020204" pitchFamily="34" charset="0"/>
              <a:buChar char="•"/>
            </a:pPr>
            <a:r>
              <a:rPr lang="fr-FR" sz="800" dirty="0"/>
              <a:t>L’émergence de l’IA revalorise le jugement professionnel du technicien SAV, qui devient l’élément central de fiabilité et de sécurité du diagnostic.</a:t>
            </a:r>
          </a:p>
          <a:p>
            <a:pPr marL="119063" indent="-119063" algn="just">
              <a:lnSpc>
                <a:spcPct val="100000"/>
              </a:lnSpc>
              <a:spcAft>
                <a:spcPts val="300"/>
              </a:spcAft>
              <a:buClr>
                <a:schemeClr val="accent6"/>
              </a:buClr>
              <a:buFont typeface="Arial" panose="020B0604020202020204" pitchFamily="34" charset="0"/>
              <a:buChar char="•"/>
            </a:pPr>
            <a:r>
              <a:rPr lang="fr-FR" sz="800" dirty="0"/>
              <a:t>L’impact de l’IA est ciblé sur certains blocs de compétences, principalement ceux liés au diagnostic, à l’analyse de pannes, à l’exploitation de données et à l’usage d’outils numériques. Les compétences techniques évoluent vers un diagnostic “augmenté”, combinant recommandations issues d’outils d’IAG et validation humaine sur le terrain. Le technicien SAV n’exécute pas aveuglément : il interprète, vérifie et arbitre en fonction des conditions réelles.</a:t>
            </a:r>
          </a:p>
          <a:p>
            <a:pPr marL="119063" indent="-119063" algn="just">
              <a:lnSpc>
                <a:spcPct val="100000"/>
              </a:lnSpc>
              <a:spcAft>
                <a:spcPts val="300"/>
              </a:spcAft>
              <a:buClr>
                <a:schemeClr val="accent6"/>
              </a:buClr>
              <a:buFont typeface="Arial" panose="020B0604020202020204" pitchFamily="34" charset="0"/>
              <a:buChar char="•"/>
            </a:pPr>
            <a:r>
              <a:rPr lang="fr-FR" sz="800" dirty="0"/>
              <a:t>Certains blocs de compétences ne sont pas ou très peu impactés, notamment ceux liés : à l’intervention physique, à la sécurité, à l’application de procédures terrain.</a:t>
            </a:r>
          </a:p>
          <a:p>
            <a:pPr marL="119063" indent="-119063" algn="just">
              <a:lnSpc>
                <a:spcPct val="100000"/>
              </a:lnSpc>
              <a:spcAft>
                <a:spcPts val="300"/>
              </a:spcAft>
              <a:buClr>
                <a:schemeClr val="accent6"/>
              </a:buClr>
              <a:buFont typeface="Arial" panose="020B0604020202020204" pitchFamily="34" charset="0"/>
              <a:buChar char="•"/>
            </a:pPr>
            <a:r>
              <a:rPr lang="fr-FR" sz="800" dirty="0"/>
              <a:t>L’IA renforce rôle d’expert du Technicien SAV capable de prendre du recul, de détecter des signaux faibles et de décider quand suivre, corriger ou ignorer une recommandation.</a:t>
            </a:r>
          </a:p>
        </p:txBody>
      </p:sp>
      <p:grpSp>
        <p:nvGrpSpPr>
          <p:cNvPr id="22" name="Groupe 21">
            <a:extLst>
              <a:ext uri="{FF2B5EF4-FFF2-40B4-BE49-F238E27FC236}">
                <a16:creationId xmlns:a16="http://schemas.microsoft.com/office/drawing/2014/main" id="{0C35F8FD-89DB-82D5-C98C-CE4A358D668D}"/>
              </a:ext>
            </a:extLst>
          </p:cNvPr>
          <p:cNvGrpSpPr/>
          <p:nvPr/>
        </p:nvGrpSpPr>
        <p:grpSpPr>
          <a:xfrm>
            <a:off x="305547" y="1281448"/>
            <a:ext cx="3388472" cy="222250"/>
            <a:chOff x="10706892" y="660400"/>
            <a:chExt cx="1378428" cy="222250"/>
          </a:xfrm>
          <a:solidFill>
            <a:schemeClr val="accent1"/>
          </a:solidFill>
        </p:grpSpPr>
        <p:sp>
          <p:nvSpPr>
            <p:cNvPr id="23" name="Rectangle : avec coins arrondis en haut 22">
              <a:extLst>
                <a:ext uri="{FF2B5EF4-FFF2-40B4-BE49-F238E27FC236}">
                  <a16:creationId xmlns:a16="http://schemas.microsoft.com/office/drawing/2014/main" id="{F298DFE6-3569-70C2-B9C6-94F047CE8C83}"/>
                </a:ext>
              </a:extLst>
            </p:cNvPr>
            <p:cNvSpPr/>
            <p:nvPr/>
          </p:nvSpPr>
          <p:spPr>
            <a:xfrm rot="10800000">
              <a:off x="10706892" y="660400"/>
              <a:ext cx="1378428" cy="222250"/>
            </a:xfrm>
            <a:prstGeom prst="round2SameRect">
              <a:avLst>
                <a:gd name="adj1" fmla="val 44095"/>
                <a:gd name="adj2" fmla="val 0"/>
              </a:avLst>
            </a:prstGeom>
            <a:grp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50" b="0" i="0" u="none" strike="noStrike" kern="0" cap="none" spc="0" normalizeH="0" baseline="0" noProof="0" dirty="0">
                <a:ln>
                  <a:noFill/>
                </a:ln>
                <a:solidFill>
                  <a:prstClr val="white"/>
                </a:solidFill>
                <a:effectLst/>
                <a:uLnTx/>
                <a:uFillTx/>
                <a:latin typeface="Calibri"/>
                <a:ea typeface="+mn-ea"/>
                <a:cs typeface="+mn-cs"/>
              </a:endParaRPr>
            </a:p>
          </p:txBody>
        </p:sp>
        <p:sp>
          <p:nvSpPr>
            <p:cNvPr id="24" name="ZoneTexte 23">
              <a:extLst>
                <a:ext uri="{FF2B5EF4-FFF2-40B4-BE49-F238E27FC236}">
                  <a16:creationId xmlns:a16="http://schemas.microsoft.com/office/drawing/2014/main" id="{2EAB664C-4710-E687-1143-D00A092CE83D}"/>
                </a:ext>
              </a:extLst>
            </p:cNvPr>
            <p:cNvSpPr txBox="1"/>
            <p:nvPr/>
          </p:nvSpPr>
          <p:spPr>
            <a:xfrm>
              <a:off x="11291911" y="672387"/>
              <a:ext cx="245260" cy="161583"/>
            </a:xfrm>
            <a:prstGeom prst="rect">
              <a:avLst/>
            </a:prstGeom>
            <a:grpFill/>
          </p:spPr>
          <p:txBody>
            <a:bodyPr wrap="none" lIns="0" tIns="0" rIns="0" bIns="0" rtlCol="0" anchor="ctr" anchorCtr="0">
              <a:spAutoFit/>
            </a:bodyPr>
            <a:lstStyle/>
            <a:p>
              <a:pPr algn="ctr"/>
              <a:r>
                <a:rPr lang="fr-FR" sz="1050" b="1" dirty="0">
                  <a:solidFill>
                    <a:prstClr val="white"/>
                  </a:solidFill>
                  <a:latin typeface="Calibri"/>
                </a:rPr>
                <a:t>DRH</a:t>
              </a:r>
            </a:p>
          </p:txBody>
        </p:sp>
      </p:grpSp>
      <p:grpSp>
        <p:nvGrpSpPr>
          <p:cNvPr id="25" name="Groupe 24">
            <a:extLst>
              <a:ext uri="{FF2B5EF4-FFF2-40B4-BE49-F238E27FC236}">
                <a16:creationId xmlns:a16="http://schemas.microsoft.com/office/drawing/2014/main" id="{F2F7C7C6-5AEC-B8D1-C9DA-173F78CCA0C2}"/>
              </a:ext>
            </a:extLst>
          </p:cNvPr>
          <p:cNvGrpSpPr/>
          <p:nvPr/>
        </p:nvGrpSpPr>
        <p:grpSpPr>
          <a:xfrm>
            <a:off x="208152" y="4812333"/>
            <a:ext cx="3388472" cy="222250"/>
            <a:chOff x="10706892" y="660400"/>
            <a:chExt cx="1378428" cy="222250"/>
          </a:xfrm>
          <a:solidFill>
            <a:schemeClr val="accent1"/>
          </a:solidFill>
        </p:grpSpPr>
        <p:sp>
          <p:nvSpPr>
            <p:cNvPr id="26" name="Rectangle : avec coins arrondis en haut 25">
              <a:extLst>
                <a:ext uri="{FF2B5EF4-FFF2-40B4-BE49-F238E27FC236}">
                  <a16:creationId xmlns:a16="http://schemas.microsoft.com/office/drawing/2014/main" id="{B585E7F8-2F6D-1B5E-7337-21F7167790DE}"/>
                </a:ext>
              </a:extLst>
            </p:cNvPr>
            <p:cNvSpPr/>
            <p:nvPr/>
          </p:nvSpPr>
          <p:spPr>
            <a:xfrm rot="10800000">
              <a:off x="10706892" y="660400"/>
              <a:ext cx="1378428" cy="222250"/>
            </a:xfrm>
            <a:prstGeom prst="round2SameRect">
              <a:avLst>
                <a:gd name="adj1" fmla="val 44095"/>
                <a:gd name="adj2" fmla="val 0"/>
              </a:avLst>
            </a:prstGeom>
            <a:grp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050" b="0" i="0" u="none" strike="noStrike" kern="0" cap="none" spc="0" normalizeH="0" baseline="0" noProof="0" dirty="0">
                <a:ln>
                  <a:noFill/>
                </a:ln>
                <a:solidFill>
                  <a:prstClr val="white"/>
                </a:solidFill>
                <a:effectLst/>
                <a:uLnTx/>
                <a:uFillTx/>
                <a:latin typeface="Calibri"/>
                <a:ea typeface="+mn-ea"/>
                <a:cs typeface="+mn-cs"/>
              </a:endParaRPr>
            </a:p>
          </p:txBody>
        </p:sp>
        <p:sp>
          <p:nvSpPr>
            <p:cNvPr id="27" name="ZoneTexte 26">
              <a:extLst>
                <a:ext uri="{FF2B5EF4-FFF2-40B4-BE49-F238E27FC236}">
                  <a16:creationId xmlns:a16="http://schemas.microsoft.com/office/drawing/2014/main" id="{90100E19-DF4F-871A-E78E-46E82736A934}"/>
                </a:ext>
              </a:extLst>
            </p:cNvPr>
            <p:cNvSpPr txBox="1"/>
            <p:nvPr/>
          </p:nvSpPr>
          <p:spPr>
            <a:xfrm>
              <a:off x="10881542" y="672387"/>
              <a:ext cx="1029128" cy="161583"/>
            </a:xfrm>
            <a:prstGeom prst="rect">
              <a:avLst/>
            </a:prstGeom>
            <a:grpFill/>
          </p:spPr>
          <p:txBody>
            <a:bodyPr wrap="none" lIns="0" tIns="0" rIns="0" bIns="0" rtlCol="0" anchor="ctr" anchorCtr="0">
              <a:spAutoFit/>
            </a:bodyPr>
            <a:lstStyle/>
            <a:p>
              <a:pPr algn="ctr"/>
              <a:r>
                <a:rPr lang="fr-FR" sz="1050" b="1" dirty="0">
                  <a:solidFill>
                    <a:prstClr val="white"/>
                  </a:solidFill>
                  <a:latin typeface="Calibri"/>
                </a:rPr>
                <a:t>Technicien.ne SAV</a:t>
              </a:r>
            </a:p>
          </p:txBody>
        </p:sp>
      </p:grpSp>
      <p:sp>
        <p:nvSpPr>
          <p:cNvPr id="29" name="Rounded Rectangle 74">
            <a:extLst>
              <a:ext uri="{FF2B5EF4-FFF2-40B4-BE49-F238E27FC236}">
                <a16:creationId xmlns:a16="http://schemas.microsoft.com/office/drawing/2014/main" id="{40389CEC-0B85-E1B1-82FF-8E6EAA305C41}"/>
              </a:ext>
            </a:extLst>
          </p:cNvPr>
          <p:cNvSpPr/>
          <p:nvPr/>
        </p:nvSpPr>
        <p:spPr>
          <a:xfrm rot="5400000">
            <a:off x="1683324" y="6329690"/>
            <a:ext cx="670728" cy="3742269"/>
          </a:xfrm>
          <a:prstGeom prst="round2SameRect">
            <a:avLst>
              <a:gd name="adj1" fmla="val 50000"/>
              <a:gd name="adj2" fmla="val 0"/>
            </a:avLst>
          </a:prstGeom>
          <a:solidFill>
            <a:srgbClr val="80D33A"/>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31" name="Zoom_in" descr="{&quot;Key&quot;:&quot;POWER_USER_SHAPE_ICON&quot;,&quot;Value&quot;:&quot;POWER_USER_SHAPE_ICON_STYLE_1&quot;}">
            <a:extLst>
              <a:ext uri="{FF2B5EF4-FFF2-40B4-BE49-F238E27FC236}">
                <a16:creationId xmlns:a16="http://schemas.microsoft.com/office/drawing/2014/main" id="{39B29FBE-C894-A06C-9B70-D3F5A741A6B4}"/>
              </a:ext>
            </a:extLst>
          </p:cNvPr>
          <p:cNvGrpSpPr>
            <a:grpSpLocks noChangeAspect="1"/>
          </p:cNvGrpSpPr>
          <p:nvPr>
            <p:custDataLst>
              <p:tags r:id="rId1"/>
            </p:custDataLst>
          </p:nvPr>
        </p:nvGrpSpPr>
        <p:grpSpPr bwMode="auto">
          <a:xfrm flipH="1">
            <a:off x="3304488" y="8062983"/>
            <a:ext cx="285651" cy="285317"/>
            <a:chOff x="2478" y="795"/>
            <a:chExt cx="2565" cy="2562"/>
          </a:xfrm>
          <a:solidFill>
            <a:schemeClr val="dk1"/>
          </a:solidFill>
        </p:grpSpPr>
        <p:sp>
          <p:nvSpPr>
            <p:cNvPr id="32" name="Freeform 321">
              <a:extLst>
                <a:ext uri="{FF2B5EF4-FFF2-40B4-BE49-F238E27FC236}">
                  <a16:creationId xmlns:a16="http://schemas.microsoft.com/office/drawing/2014/main" id="{22192497-8D79-1BF6-CDAC-DF45ACB33824}"/>
                </a:ext>
              </a:extLst>
            </p:cNvPr>
            <p:cNvSpPr>
              <a:spLocks noEditPoints="1"/>
            </p:cNvSpPr>
            <p:nvPr/>
          </p:nvSpPr>
          <p:spPr bwMode="auto">
            <a:xfrm>
              <a:off x="2478" y="795"/>
              <a:ext cx="2565" cy="2562"/>
            </a:xfrm>
            <a:custGeom>
              <a:avLst/>
              <a:gdLst>
                <a:gd name="T0" fmla="*/ 300 w 646"/>
                <a:gd name="T1" fmla="*/ 533 h 644"/>
                <a:gd name="T2" fmla="*/ 67 w 646"/>
                <a:gd name="T3" fmla="*/ 300 h 644"/>
                <a:gd name="T4" fmla="*/ 300 w 646"/>
                <a:gd name="T5" fmla="*/ 67 h 644"/>
                <a:gd name="T6" fmla="*/ 533 w 646"/>
                <a:gd name="T7" fmla="*/ 300 h 644"/>
                <a:gd name="T8" fmla="*/ 300 w 646"/>
                <a:gd name="T9" fmla="*/ 533 h 644"/>
                <a:gd name="T10" fmla="*/ 482 w 646"/>
                <a:gd name="T11" fmla="*/ 543 h 644"/>
                <a:gd name="T12" fmla="*/ 571 w 646"/>
                <a:gd name="T13" fmla="*/ 632 h 644"/>
                <a:gd name="T14" fmla="*/ 600 w 646"/>
                <a:gd name="T15" fmla="*/ 644 h 644"/>
                <a:gd name="T16" fmla="*/ 629 w 646"/>
                <a:gd name="T17" fmla="*/ 632 h 644"/>
                <a:gd name="T18" fmla="*/ 629 w 646"/>
                <a:gd name="T19" fmla="*/ 573 h 644"/>
                <a:gd name="T20" fmla="*/ 541 w 646"/>
                <a:gd name="T21" fmla="*/ 484 h 644"/>
                <a:gd name="T22" fmla="*/ 538 w 646"/>
                <a:gd name="T23" fmla="*/ 482 h 644"/>
                <a:gd name="T24" fmla="*/ 600 w 646"/>
                <a:gd name="T25" fmla="*/ 300 h 644"/>
                <a:gd name="T26" fmla="*/ 300 w 646"/>
                <a:gd name="T27" fmla="*/ 0 h 644"/>
                <a:gd name="T28" fmla="*/ 0 w 646"/>
                <a:gd name="T29" fmla="*/ 300 h 644"/>
                <a:gd name="T30" fmla="*/ 300 w 646"/>
                <a:gd name="T31" fmla="*/ 600 h 644"/>
                <a:gd name="T32" fmla="*/ 479 w 646"/>
                <a:gd name="T33" fmla="*/ 540 h 644"/>
                <a:gd name="T34" fmla="*/ 482 w 646"/>
                <a:gd name="T35" fmla="*/ 54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6" h="644">
                  <a:moveTo>
                    <a:pt x="300" y="533"/>
                  </a:moveTo>
                  <a:cubicBezTo>
                    <a:pt x="171" y="533"/>
                    <a:pt x="67" y="429"/>
                    <a:pt x="67" y="300"/>
                  </a:cubicBezTo>
                  <a:cubicBezTo>
                    <a:pt x="67" y="171"/>
                    <a:pt x="171" y="67"/>
                    <a:pt x="300" y="67"/>
                  </a:cubicBezTo>
                  <a:cubicBezTo>
                    <a:pt x="429" y="67"/>
                    <a:pt x="533" y="171"/>
                    <a:pt x="533" y="300"/>
                  </a:cubicBezTo>
                  <a:cubicBezTo>
                    <a:pt x="533" y="429"/>
                    <a:pt x="429" y="533"/>
                    <a:pt x="300" y="533"/>
                  </a:cubicBezTo>
                  <a:close/>
                  <a:moveTo>
                    <a:pt x="482" y="543"/>
                  </a:moveTo>
                  <a:lnTo>
                    <a:pt x="571" y="632"/>
                  </a:lnTo>
                  <a:cubicBezTo>
                    <a:pt x="579" y="640"/>
                    <a:pt x="589" y="644"/>
                    <a:pt x="600" y="644"/>
                  </a:cubicBezTo>
                  <a:cubicBezTo>
                    <a:pt x="611" y="644"/>
                    <a:pt x="621" y="640"/>
                    <a:pt x="629" y="632"/>
                  </a:cubicBezTo>
                  <a:cubicBezTo>
                    <a:pt x="646" y="616"/>
                    <a:pt x="646" y="589"/>
                    <a:pt x="629" y="573"/>
                  </a:cubicBezTo>
                  <a:lnTo>
                    <a:pt x="541" y="484"/>
                  </a:lnTo>
                  <a:cubicBezTo>
                    <a:pt x="540" y="484"/>
                    <a:pt x="539" y="483"/>
                    <a:pt x="538" y="482"/>
                  </a:cubicBezTo>
                  <a:cubicBezTo>
                    <a:pt x="577" y="431"/>
                    <a:pt x="600" y="368"/>
                    <a:pt x="600" y="300"/>
                  </a:cubicBezTo>
                  <a:cubicBezTo>
                    <a:pt x="600" y="135"/>
                    <a:pt x="465" y="0"/>
                    <a:pt x="300" y="0"/>
                  </a:cubicBezTo>
                  <a:cubicBezTo>
                    <a:pt x="135" y="0"/>
                    <a:pt x="0" y="135"/>
                    <a:pt x="0" y="300"/>
                  </a:cubicBezTo>
                  <a:cubicBezTo>
                    <a:pt x="0" y="465"/>
                    <a:pt x="135" y="600"/>
                    <a:pt x="300" y="600"/>
                  </a:cubicBezTo>
                  <a:cubicBezTo>
                    <a:pt x="367" y="600"/>
                    <a:pt x="429" y="578"/>
                    <a:pt x="479" y="540"/>
                  </a:cubicBezTo>
                  <a:cubicBezTo>
                    <a:pt x="480" y="541"/>
                    <a:pt x="481" y="542"/>
                    <a:pt x="482" y="54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322">
              <a:extLst>
                <a:ext uri="{FF2B5EF4-FFF2-40B4-BE49-F238E27FC236}">
                  <a16:creationId xmlns:a16="http://schemas.microsoft.com/office/drawing/2014/main" id="{4BEB5E67-5F5B-791E-28A7-1605735A21E7}"/>
                </a:ext>
              </a:extLst>
            </p:cNvPr>
            <p:cNvSpPr>
              <a:spLocks/>
            </p:cNvSpPr>
            <p:nvPr/>
          </p:nvSpPr>
          <p:spPr bwMode="auto">
            <a:xfrm>
              <a:off x="3105" y="1424"/>
              <a:ext cx="1128" cy="1129"/>
            </a:xfrm>
            <a:custGeom>
              <a:avLst/>
              <a:gdLst>
                <a:gd name="T0" fmla="*/ 250 w 284"/>
                <a:gd name="T1" fmla="*/ 109 h 284"/>
                <a:gd name="T2" fmla="*/ 175 w 284"/>
                <a:gd name="T3" fmla="*/ 109 h 284"/>
                <a:gd name="T4" fmla="*/ 175 w 284"/>
                <a:gd name="T5" fmla="*/ 34 h 284"/>
                <a:gd name="T6" fmla="*/ 142 w 284"/>
                <a:gd name="T7" fmla="*/ 0 h 284"/>
                <a:gd name="T8" fmla="*/ 109 w 284"/>
                <a:gd name="T9" fmla="*/ 34 h 284"/>
                <a:gd name="T10" fmla="*/ 109 w 284"/>
                <a:gd name="T11" fmla="*/ 109 h 284"/>
                <a:gd name="T12" fmla="*/ 34 w 284"/>
                <a:gd name="T13" fmla="*/ 109 h 284"/>
                <a:gd name="T14" fmla="*/ 0 w 284"/>
                <a:gd name="T15" fmla="*/ 142 h 284"/>
                <a:gd name="T16" fmla="*/ 34 w 284"/>
                <a:gd name="T17" fmla="*/ 175 h 284"/>
                <a:gd name="T18" fmla="*/ 109 w 284"/>
                <a:gd name="T19" fmla="*/ 175 h 284"/>
                <a:gd name="T20" fmla="*/ 109 w 284"/>
                <a:gd name="T21" fmla="*/ 250 h 284"/>
                <a:gd name="T22" fmla="*/ 142 w 284"/>
                <a:gd name="T23" fmla="*/ 284 h 284"/>
                <a:gd name="T24" fmla="*/ 175 w 284"/>
                <a:gd name="T25" fmla="*/ 250 h 284"/>
                <a:gd name="T26" fmla="*/ 175 w 284"/>
                <a:gd name="T27" fmla="*/ 175 h 284"/>
                <a:gd name="T28" fmla="*/ 250 w 284"/>
                <a:gd name="T29" fmla="*/ 175 h 284"/>
                <a:gd name="T30" fmla="*/ 284 w 284"/>
                <a:gd name="T31" fmla="*/ 142 h 284"/>
                <a:gd name="T32" fmla="*/ 250 w 284"/>
                <a:gd name="T33" fmla="*/ 109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4" h="284">
                  <a:moveTo>
                    <a:pt x="250" y="109"/>
                  </a:moveTo>
                  <a:lnTo>
                    <a:pt x="175" y="109"/>
                  </a:lnTo>
                  <a:lnTo>
                    <a:pt x="175" y="34"/>
                  </a:lnTo>
                  <a:cubicBezTo>
                    <a:pt x="175" y="15"/>
                    <a:pt x="160" y="0"/>
                    <a:pt x="142" y="0"/>
                  </a:cubicBezTo>
                  <a:cubicBezTo>
                    <a:pt x="124" y="0"/>
                    <a:pt x="109" y="15"/>
                    <a:pt x="109" y="34"/>
                  </a:cubicBezTo>
                  <a:lnTo>
                    <a:pt x="109" y="109"/>
                  </a:lnTo>
                  <a:lnTo>
                    <a:pt x="34" y="109"/>
                  </a:lnTo>
                  <a:cubicBezTo>
                    <a:pt x="15" y="109"/>
                    <a:pt x="0" y="124"/>
                    <a:pt x="0" y="142"/>
                  </a:cubicBezTo>
                  <a:cubicBezTo>
                    <a:pt x="0" y="160"/>
                    <a:pt x="15" y="175"/>
                    <a:pt x="34" y="175"/>
                  </a:cubicBezTo>
                  <a:lnTo>
                    <a:pt x="109" y="175"/>
                  </a:lnTo>
                  <a:lnTo>
                    <a:pt x="109" y="250"/>
                  </a:lnTo>
                  <a:cubicBezTo>
                    <a:pt x="109" y="269"/>
                    <a:pt x="124" y="284"/>
                    <a:pt x="142" y="284"/>
                  </a:cubicBezTo>
                  <a:cubicBezTo>
                    <a:pt x="160" y="284"/>
                    <a:pt x="175" y="269"/>
                    <a:pt x="175" y="250"/>
                  </a:cubicBezTo>
                  <a:lnTo>
                    <a:pt x="175" y="175"/>
                  </a:lnTo>
                  <a:lnTo>
                    <a:pt x="250" y="175"/>
                  </a:lnTo>
                  <a:cubicBezTo>
                    <a:pt x="269" y="175"/>
                    <a:pt x="284" y="160"/>
                    <a:pt x="284" y="142"/>
                  </a:cubicBezTo>
                  <a:cubicBezTo>
                    <a:pt x="284" y="124"/>
                    <a:pt x="269" y="109"/>
                    <a:pt x="250" y="109"/>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5" name="ZoneTexte 34">
            <a:extLst>
              <a:ext uri="{FF2B5EF4-FFF2-40B4-BE49-F238E27FC236}">
                <a16:creationId xmlns:a16="http://schemas.microsoft.com/office/drawing/2014/main" id="{A59F0C67-4B35-87DE-DC45-2774DEE77A78}"/>
              </a:ext>
            </a:extLst>
          </p:cNvPr>
          <p:cNvSpPr txBox="1"/>
          <p:nvPr/>
        </p:nvSpPr>
        <p:spPr>
          <a:xfrm>
            <a:off x="278601" y="7945970"/>
            <a:ext cx="3087573" cy="553998"/>
          </a:xfrm>
          <a:prstGeom prst="rect">
            <a:avLst/>
          </a:prstGeom>
          <a:noFill/>
        </p:spPr>
        <p:txBody>
          <a:bodyPr wrap="square" lIns="0" tIns="0" rIns="0" bIns="0">
            <a:spAutoFit/>
          </a:bodyPr>
          <a:lstStyle/>
          <a:p>
            <a:pPr marL="0" lvl="1" indent="0">
              <a:lnSpc>
                <a:spcPct val="90000"/>
              </a:lnSpc>
              <a:buClr>
                <a:srgbClr val="908271"/>
              </a:buClr>
              <a:buFont typeface="Arial" panose="020B0604020202020204" pitchFamily="34" charset="0"/>
              <a:buNone/>
            </a:pPr>
            <a:r>
              <a:rPr lang="fr-FR" sz="800" dirty="0">
                <a:solidFill>
                  <a:schemeClr val="bg1"/>
                </a:solidFill>
              </a:rPr>
              <a:t>Pour en savoir plus, dans l’outil Excel, chaque compétence issue des référentiels est analysée au regard de son exposition à l’IAG. L’objectif est d’identifier si la compétence est peu impactée, transformée dans ses modalités d’exercice, ou renforcée par l’usage d’outils d’IA.</a:t>
            </a:r>
          </a:p>
        </p:txBody>
      </p:sp>
      <p:sp>
        <p:nvSpPr>
          <p:cNvPr id="37" name="ZoneTexte 36">
            <a:extLst>
              <a:ext uri="{FF2B5EF4-FFF2-40B4-BE49-F238E27FC236}">
                <a16:creationId xmlns:a16="http://schemas.microsoft.com/office/drawing/2014/main" id="{65E6011E-C856-4737-524A-4AAD9E845DC7}"/>
              </a:ext>
            </a:extLst>
          </p:cNvPr>
          <p:cNvSpPr txBox="1"/>
          <p:nvPr/>
        </p:nvSpPr>
        <p:spPr>
          <a:xfrm>
            <a:off x="3717631" y="10295283"/>
            <a:ext cx="126000" cy="126000"/>
          </a:xfrm>
          <a:prstGeom prst="rect">
            <a:avLst/>
          </a:prstGeom>
          <a:solidFill>
            <a:srgbClr val="908271"/>
          </a:solidFill>
        </p:spPr>
        <p:txBody>
          <a:bodyPr wrap="square" lIns="0" tIns="0" rIns="0" bIns="0" rtlCol="0" anchor="ctr">
            <a:noAutofit/>
          </a:bodyPr>
          <a:lstStyle/>
          <a:p>
            <a:pPr algn="ctr"/>
            <a:r>
              <a:rPr lang="fr-FR" sz="700" dirty="0">
                <a:solidFill>
                  <a:schemeClr val="bg1"/>
                </a:solidFill>
              </a:rPr>
              <a:t>4</a:t>
            </a:r>
            <a:endParaRPr lang="fr-FR" dirty="0">
              <a:solidFill>
                <a:schemeClr val="bg1"/>
              </a:solidFill>
            </a:endParaRPr>
          </a:p>
        </p:txBody>
      </p:sp>
    </p:spTree>
    <p:extLst>
      <p:ext uri="{BB962C8B-B14F-4D97-AF65-F5344CB8AC3E}">
        <p14:creationId xmlns:p14="http://schemas.microsoft.com/office/powerpoint/2010/main" val="18387395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2.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3.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4.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5.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6.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7.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8.xml><?xml version="1.0" encoding="utf-8"?>
<p:tagLst xmlns:a="http://schemas.openxmlformats.org/drawingml/2006/main" xmlns:r="http://schemas.openxmlformats.org/officeDocument/2006/relationships" xmlns:p="http://schemas.openxmlformats.org/presentationml/2006/main">
  <p:tag name="POWER_USER_TAGS_ICONS" val=""/>
</p:tagLst>
</file>

<file path=ppt/theme/theme1.xml><?xml version="1.0" encoding="utf-8"?>
<a:theme xmlns:a="http://schemas.openxmlformats.org/drawingml/2006/main" name="Thème Office">
  <a:themeElements>
    <a:clrScheme name="FORCO ALTERNANCE">
      <a:dk1>
        <a:sysClr val="windowText" lastClr="000000"/>
      </a:dk1>
      <a:lt1>
        <a:sysClr val="window" lastClr="FFFFFF"/>
      </a:lt1>
      <a:dk2>
        <a:srgbClr val="1F497D"/>
      </a:dk2>
      <a:lt2>
        <a:srgbClr val="EEECE1"/>
      </a:lt2>
      <a:accent1>
        <a:srgbClr val="00408A"/>
      </a:accent1>
      <a:accent2>
        <a:srgbClr val="009BBA"/>
      </a:accent2>
      <a:accent3>
        <a:srgbClr val="B4007C"/>
      </a:accent3>
      <a:accent4>
        <a:srgbClr val="908271"/>
      </a:accent4>
      <a:accent5>
        <a:srgbClr val="F39711"/>
      </a:accent5>
      <a:accent6>
        <a:srgbClr val="76AD1C"/>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noAutofit/>
      </a:bodyPr>
      <a:lstStyle>
        <a:defPPr>
          <a:defRPr sz="800" dirty="0"/>
        </a:defPPr>
      </a:lstStyle>
    </a:txDef>
  </a:objectDefaults>
  <a:extraClrSchemeLst/>
</a:theme>
</file>

<file path=ppt/theme/theme2.xml><?xml version="1.0" encoding="utf-8"?>
<a:theme xmlns:a="http://schemas.openxmlformats.org/drawingml/2006/main" name="1_Thème Office">
  <a:themeElements>
    <a:clrScheme name="FORCO ALTERNANCE">
      <a:dk1>
        <a:sysClr val="windowText" lastClr="000000"/>
      </a:dk1>
      <a:lt1>
        <a:sysClr val="window" lastClr="FFFFFF"/>
      </a:lt1>
      <a:dk2>
        <a:srgbClr val="1F497D"/>
      </a:dk2>
      <a:lt2>
        <a:srgbClr val="EEECE1"/>
      </a:lt2>
      <a:accent1>
        <a:srgbClr val="00408A"/>
      </a:accent1>
      <a:accent2>
        <a:srgbClr val="009BBA"/>
      </a:accent2>
      <a:accent3>
        <a:srgbClr val="B4007C"/>
      </a:accent3>
      <a:accent4>
        <a:srgbClr val="908271"/>
      </a:accent4>
      <a:accent5>
        <a:srgbClr val="F39711"/>
      </a:accent5>
      <a:accent6>
        <a:srgbClr val="76AD1C"/>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noAutofit/>
      </a:bodyPr>
      <a:lstStyle>
        <a:defPPr>
          <a:defRPr sz="800" dirty="0"/>
        </a:defP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394E2038-65CB-41CB-B597-660265FB37DC}">
  <we:reference id="WA104381063" version="1.0.0.1" store="Omex" storeType="OMEX"/>
  <we:alternateReferences>
    <we:reference id="WA104381063" version="1.0.0.1" store="WA104381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923</TotalTime>
  <Words>5637</Words>
  <Application>Microsoft Office PowerPoint</Application>
  <PresentationFormat>Personnalisé</PresentationFormat>
  <Paragraphs>293</Paragraphs>
  <Slides>7</Slides>
  <Notes>5</Notes>
  <HiddenSlides>3</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7</vt:i4>
      </vt:variant>
    </vt:vector>
  </HeadingPairs>
  <TitlesOfParts>
    <vt:vector size="14" baseType="lpstr">
      <vt:lpstr>Aptos</vt:lpstr>
      <vt:lpstr>Arial</vt:lpstr>
      <vt:lpstr>Calibri</vt:lpstr>
      <vt:lpstr>Times New Roman</vt:lpstr>
      <vt:lpstr>Wingdings 3</vt:lpstr>
      <vt:lpstr>Thème Office</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GIP Communication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lopcommerce</dc:title>
  <dc:creator>dutouya</dc:creator>
  <cp:keywords>Forco;GIP Communication</cp:keywords>
  <cp:lastModifiedBy>DUTOUYA Nadège</cp:lastModifiedBy>
  <cp:revision>295</cp:revision>
  <cp:lastPrinted>2017-09-25T08:18:39Z</cp:lastPrinted>
  <dcterms:created xsi:type="dcterms:W3CDTF">2017-09-20T12:26:27Z</dcterms:created>
  <dcterms:modified xsi:type="dcterms:W3CDTF">2026-02-19T14:22:50Z</dcterms:modified>
</cp:coreProperties>
</file>